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1" r:id="rId3"/>
    <p:sldId id="257" r:id="rId4"/>
    <p:sldId id="258" r:id="rId5"/>
    <p:sldId id="261" r:id="rId6"/>
    <p:sldId id="259" r:id="rId7"/>
    <p:sldId id="260" r:id="rId8"/>
    <p:sldId id="262" r:id="rId9"/>
    <p:sldId id="263" r:id="rId10"/>
    <p:sldId id="264" r:id="rId11"/>
    <p:sldId id="265" r:id="rId12"/>
    <p:sldId id="277" r:id="rId13"/>
    <p:sldId id="266" r:id="rId14"/>
    <p:sldId id="267" r:id="rId15"/>
    <p:sldId id="268" r:id="rId16"/>
    <p:sldId id="269" r:id="rId17"/>
    <p:sldId id="270" r:id="rId18"/>
    <p:sldId id="271" r:id="rId19"/>
    <p:sldId id="272" r:id="rId20"/>
    <p:sldId id="273" r:id="rId21"/>
    <p:sldId id="290" r:id="rId22"/>
    <p:sldId id="274" r:id="rId23"/>
    <p:sldId id="275" r:id="rId24"/>
    <p:sldId id="276"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1" r:id="rId38"/>
    <p:sldId id="292" r:id="rId39"/>
    <p:sldId id="293" r:id="rId40"/>
    <p:sldId id="294" r:id="rId41"/>
    <p:sldId id="295" r:id="rId42"/>
    <p:sldId id="296" r:id="rId43"/>
    <p:sldId id="297" r:id="rId44"/>
    <p:sldId id="299" r:id="rId45"/>
    <p:sldId id="298" r:id="rId46"/>
    <p:sldId id="300" r:id="rId47"/>
    <p:sldId id="302" r:id="rId48"/>
    <p:sldId id="303" r:id="rId49"/>
    <p:sldId id="305" r:id="rId50"/>
    <p:sldId id="306" r:id="rId5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ED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63" d="100"/>
          <a:sy n="63" d="100"/>
        </p:scale>
        <p:origin x="-72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38DB8F9-1B15-4EA4-8719-50C38A0FE3DC}" type="datetimeFigureOut">
              <a:rPr lang="ru-RU" smtClean="0"/>
              <a:pPr/>
              <a:t>18.10.2017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22F09DD-828A-408A-8558-EFCA5C926D4E}" type="slidenum">
              <a:rPr lang="ru-RU" smtClean="0"/>
              <a:pPr/>
              <a:t>‹#›</a:t>
            </a:fld>
            <a:endParaRPr lang="ru-RU"/>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38DB8F9-1B15-4EA4-8719-50C38A0FE3DC}" type="datetimeFigureOut">
              <a:rPr lang="ru-RU" smtClean="0"/>
              <a:pPr/>
              <a:t>18.10.2017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22F09DD-828A-408A-8558-EFCA5C926D4E}" type="slidenum">
              <a:rPr lang="ru-RU" smtClean="0"/>
              <a:pPr/>
              <a:t>‹#›</a:t>
            </a:fld>
            <a:endParaRPr lang="ru-RU"/>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38DB8F9-1B15-4EA4-8719-50C38A0FE3DC}" type="datetimeFigureOut">
              <a:rPr lang="ru-RU" smtClean="0"/>
              <a:pPr/>
              <a:t>18.10.2017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22F09DD-828A-408A-8558-EFCA5C926D4E}" type="slidenum">
              <a:rPr lang="ru-RU" smtClean="0"/>
              <a:pPr/>
              <a:t>‹#›</a:t>
            </a:fld>
            <a:endParaRPr lang="ru-RU"/>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38DB8F9-1B15-4EA4-8719-50C38A0FE3DC}" type="datetimeFigureOut">
              <a:rPr lang="ru-RU" smtClean="0"/>
              <a:pPr/>
              <a:t>18.10.2017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22F09DD-828A-408A-8558-EFCA5C926D4E}" type="slidenum">
              <a:rPr lang="ru-RU" smtClean="0"/>
              <a:pPr/>
              <a:t>‹#›</a:t>
            </a:fld>
            <a:endParaRPr lang="ru-RU"/>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38DB8F9-1B15-4EA4-8719-50C38A0FE3DC}" type="datetimeFigureOut">
              <a:rPr lang="ru-RU" smtClean="0"/>
              <a:pPr/>
              <a:t>18.10.2017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22F09DD-828A-408A-8558-EFCA5C926D4E}" type="slidenum">
              <a:rPr lang="ru-RU" smtClean="0"/>
              <a:pPr/>
              <a:t>‹#›</a:t>
            </a:fld>
            <a:endParaRPr lang="ru-RU"/>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38DB8F9-1B15-4EA4-8719-50C38A0FE3DC}" type="datetimeFigureOut">
              <a:rPr lang="ru-RU" smtClean="0"/>
              <a:pPr/>
              <a:t>18.10.2017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22F09DD-828A-408A-8558-EFCA5C926D4E}" type="slidenum">
              <a:rPr lang="ru-RU" smtClean="0"/>
              <a:pPr/>
              <a:t>‹#›</a:t>
            </a:fld>
            <a:endParaRPr lang="ru-RU"/>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38DB8F9-1B15-4EA4-8719-50C38A0FE3DC}" type="datetimeFigureOut">
              <a:rPr lang="ru-RU" smtClean="0"/>
              <a:pPr/>
              <a:t>18.10.2017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22F09DD-828A-408A-8558-EFCA5C926D4E}" type="slidenum">
              <a:rPr lang="ru-RU" smtClean="0"/>
              <a:pPr/>
              <a:t>‹#›</a:t>
            </a:fld>
            <a:endParaRPr lang="ru-RU"/>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38DB8F9-1B15-4EA4-8719-50C38A0FE3DC}" type="datetimeFigureOut">
              <a:rPr lang="ru-RU" smtClean="0"/>
              <a:pPr/>
              <a:t>18.10.2017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22F09DD-828A-408A-8558-EFCA5C926D4E}" type="slidenum">
              <a:rPr lang="ru-RU" smtClean="0"/>
              <a:pPr/>
              <a:t>‹#›</a:t>
            </a:fld>
            <a:endParaRPr lang="ru-RU"/>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38DB8F9-1B15-4EA4-8719-50C38A0FE3DC}" type="datetimeFigureOut">
              <a:rPr lang="ru-RU" smtClean="0"/>
              <a:pPr/>
              <a:t>18.10.2017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22F09DD-828A-408A-8558-EFCA5C926D4E}" type="slidenum">
              <a:rPr lang="ru-RU" smtClean="0"/>
              <a:pPr/>
              <a:t>‹#›</a:t>
            </a:fld>
            <a:endParaRPr lang="ru-RU"/>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38DB8F9-1B15-4EA4-8719-50C38A0FE3DC}" type="datetimeFigureOut">
              <a:rPr lang="ru-RU" smtClean="0"/>
              <a:pPr/>
              <a:t>18.10.2017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22F09DD-828A-408A-8558-EFCA5C926D4E}" type="slidenum">
              <a:rPr lang="ru-RU" smtClean="0"/>
              <a:pPr/>
              <a:t>‹#›</a:t>
            </a:fld>
            <a:endParaRPr lang="ru-RU"/>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38DB8F9-1B15-4EA4-8719-50C38A0FE3DC}" type="datetimeFigureOut">
              <a:rPr lang="ru-RU" smtClean="0"/>
              <a:pPr/>
              <a:t>18.10.2017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22F09DD-828A-408A-8558-EFCA5C926D4E}" type="slidenum">
              <a:rPr lang="ru-RU" smtClean="0"/>
              <a:pPr/>
              <a:t>‹#›</a:t>
            </a:fld>
            <a:endParaRPr lang="ru-RU"/>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8DB8F9-1B15-4EA4-8719-50C38A0FE3DC}" type="datetimeFigureOut">
              <a:rPr lang="ru-RU" smtClean="0"/>
              <a:pPr/>
              <a:t>18.10.2017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2F09DD-828A-408A-8558-EFCA5C926D4E}"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15.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5.gif"/></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8.gif"/></Relationships>
</file>

<file path=ppt/slides/_rels/slide4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139700">
                    <a:schemeClr val="accent1">
                      <a:satMod val="175000"/>
                      <a:alpha val="40000"/>
                    </a:schemeClr>
                  </a:glow>
                  <a:reflection blurRad="6350" stA="50000" endA="300" endPos="50000" dist="29997" dir="5400000" sy="-100000" algn="bl" rotWithShape="0"/>
                </a:effectLst>
              </a:rPr>
              <a:t>КРЕПЬ. ВИДЫ ШАХТНОЙ КРЕПИ.</a:t>
            </a:r>
            <a:endParaRPr lang="ru-RU"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139700">
                  <a:schemeClr val="accent1">
                    <a:satMod val="175000"/>
                    <a:alpha val="40000"/>
                  </a:schemeClr>
                </a:glow>
                <a:reflection blurRad="6350" stA="50000" endA="300" endPos="50000" dist="29997" dir="5400000" sy="-100000" algn="bl" rotWithShape="0"/>
              </a:effectLst>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Выноска-облако 4"/>
          <p:cNvSpPr/>
          <p:nvPr/>
        </p:nvSpPr>
        <p:spPr>
          <a:xfrm>
            <a:off x="1835696" y="0"/>
            <a:ext cx="7308304" cy="3456384"/>
          </a:xfrm>
          <a:prstGeom prst="cloudCallout">
            <a:avLst>
              <a:gd name="adj1" fmla="val -46360"/>
              <a:gd name="adj2" fmla="val 55686"/>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ln>
                  <a:solidFill>
                    <a:schemeClr val="tx1"/>
                  </a:solidFill>
                </a:ln>
                <a:effectLst>
                  <a:outerShdw blurRad="38100" dist="38100" dir="2700000" algn="tl">
                    <a:srgbClr val="000000">
                      <a:alpha val="43137"/>
                    </a:srgbClr>
                  </a:outerShdw>
                </a:effectLst>
                <a:latin typeface="Corbel" pitchFamily="34" charset="0"/>
              </a:rPr>
              <a:t>Привет, меня зовут </a:t>
            </a:r>
            <a:r>
              <a:rPr lang="ru-RU" dirty="0" err="1" smtClean="0">
                <a:ln>
                  <a:solidFill>
                    <a:schemeClr val="tx1"/>
                  </a:solidFill>
                </a:ln>
                <a:effectLst>
                  <a:outerShdw blurRad="38100" dist="38100" dir="2700000" algn="tl">
                    <a:srgbClr val="000000">
                      <a:alpha val="43137"/>
                    </a:srgbClr>
                  </a:outerShdw>
                </a:effectLst>
                <a:latin typeface="Corbel" pitchFamily="34" charset="0"/>
              </a:rPr>
              <a:t>Джастин</a:t>
            </a:r>
            <a:r>
              <a:rPr lang="ru-RU" dirty="0" smtClean="0">
                <a:ln>
                  <a:solidFill>
                    <a:schemeClr val="tx1"/>
                  </a:solidFill>
                </a:ln>
                <a:effectLst>
                  <a:outerShdw blurRad="38100" dist="38100" dir="2700000" algn="tl">
                    <a:srgbClr val="000000">
                      <a:alpha val="43137"/>
                    </a:srgbClr>
                  </a:outerShdw>
                </a:effectLst>
                <a:latin typeface="Corbel" pitchFamily="34" charset="0"/>
              </a:rPr>
              <a:t>)). Сегодня мы с Мариной расскажем что такое крепь, и какие виды крепи и крепежных материалов бывают!</a:t>
            </a:r>
          </a:p>
          <a:p>
            <a:pPr algn="ctr"/>
            <a:r>
              <a:rPr lang="ru-RU" dirty="0" smtClean="0">
                <a:ln>
                  <a:solidFill>
                    <a:schemeClr val="tx1"/>
                  </a:solidFill>
                </a:ln>
                <a:effectLst>
                  <a:outerShdw blurRad="38100" dist="38100" dir="2700000" algn="tl">
                    <a:srgbClr val="000000">
                      <a:alpha val="43137"/>
                    </a:srgbClr>
                  </a:outerShdw>
                </a:effectLst>
                <a:latin typeface="Corbel" pitchFamily="34" charset="0"/>
              </a:rPr>
              <a:t>Поехали!)</a:t>
            </a:r>
            <a:endParaRPr lang="ru-RU" dirty="0">
              <a:ln>
                <a:solidFill>
                  <a:schemeClr val="tx1"/>
                </a:solidFill>
              </a:ln>
            </a:endParaRPr>
          </a:p>
        </p:txBody>
      </p:sp>
      <p:pic>
        <p:nvPicPr>
          <p:cNvPr id="4" name="Picture 8" descr="http://www.beroepen-plaatjes.nl/files/beroepen-plaatjes/mijnwerkers/mijnwerkers-5328466.gif"/>
          <p:cNvPicPr>
            <a:picLocks noChangeAspect="1" noChangeArrowheads="1"/>
          </p:cNvPicPr>
          <p:nvPr/>
        </p:nvPicPr>
        <p:blipFill>
          <a:blip r:embed="rId3" cstate="print"/>
          <a:srcRect/>
          <a:stretch>
            <a:fillRect/>
          </a:stretch>
        </p:blipFill>
        <p:spPr bwMode="auto">
          <a:xfrm>
            <a:off x="0" y="2492896"/>
            <a:ext cx="2760246" cy="410445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Picture 8" descr="http://www.beroepen-plaatjes.nl/files/beroepen-plaatjes/mijnwerkers/mijnwerkers-5328466.gif"/>
          <p:cNvPicPr>
            <a:picLocks noChangeAspect="1" noChangeArrowheads="1"/>
          </p:cNvPicPr>
          <p:nvPr/>
        </p:nvPicPr>
        <p:blipFill>
          <a:blip r:embed="rId3" cstate="print"/>
          <a:srcRect/>
          <a:stretch>
            <a:fillRect/>
          </a:stretch>
        </p:blipFill>
        <p:spPr bwMode="auto">
          <a:xfrm>
            <a:off x="0" y="0"/>
            <a:ext cx="2160726" cy="3212976"/>
          </a:xfrm>
          <a:prstGeom prst="rect">
            <a:avLst/>
          </a:prstGeom>
          <a:ln>
            <a:noFill/>
          </a:ln>
          <a:effectLst>
            <a:outerShdw blurRad="292100" dist="139700" dir="2700000" algn="tl" rotWithShape="0">
              <a:srgbClr val="333333">
                <a:alpha val="65000"/>
              </a:srgbClr>
            </a:outerShdw>
          </a:effectLst>
        </p:spPr>
      </p:pic>
      <p:sp>
        <p:nvSpPr>
          <p:cNvPr id="4" name="Прямоугольник 3"/>
          <p:cNvSpPr/>
          <p:nvPr/>
        </p:nvSpPr>
        <p:spPr>
          <a:xfrm>
            <a:off x="2051720" y="908720"/>
            <a:ext cx="6223178" cy="584775"/>
          </a:xfrm>
          <a:prstGeom prst="rect">
            <a:avLst/>
          </a:prstGeom>
        </p:spPr>
        <p:txBody>
          <a:bodyPr wrap="none">
            <a:spAutoFit/>
          </a:bodyPr>
          <a:lstStyle/>
          <a:p>
            <a:r>
              <a:rPr lang="ru-RU" sz="3200" b="1" i="1" u="sng" dirty="0">
                <a:ln>
                  <a:solidFill>
                    <a:schemeClr val="tx1"/>
                  </a:solidFill>
                </a:ln>
                <a:effectLst>
                  <a:glow rad="63500">
                    <a:schemeClr val="accent1">
                      <a:satMod val="175000"/>
                      <a:alpha val="40000"/>
                    </a:schemeClr>
                  </a:glow>
                  <a:outerShdw blurRad="38100" dist="38100" dir="2700000" algn="tl">
                    <a:srgbClr val="000000">
                      <a:alpha val="43137"/>
                    </a:srgbClr>
                  </a:outerShdw>
                </a:effectLst>
                <a:latin typeface="Corbel" pitchFamily="34" charset="0"/>
              </a:rPr>
              <a:t>КРЕПЬ ГОРНАЯ </a:t>
            </a:r>
            <a:r>
              <a:rPr lang="ru-RU" sz="2400" b="1" i="1" dirty="0">
                <a:ln>
                  <a:solidFill>
                    <a:schemeClr val="tx1"/>
                  </a:solidFill>
                </a:ln>
                <a:effectLst>
                  <a:outerShdw blurRad="38100" dist="38100" dir="2700000" algn="tl">
                    <a:srgbClr val="000000">
                      <a:alpha val="43137"/>
                    </a:srgbClr>
                  </a:outerShdw>
                </a:effectLst>
                <a:latin typeface="Corbel" pitchFamily="34" charset="0"/>
              </a:rPr>
              <a:t>(рудничная, шахтная)</a:t>
            </a:r>
          </a:p>
        </p:txBody>
      </p:sp>
      <p:sp>
        <p:nvSpPr>
          <p:cNvPr id="5" name="Прямоугольник 4"/>
          <p:cNvSpPr/>
          <p:nvPr/>
        </p:nvSpPr>
        <p:spPr>
          <a:xfrm>
            <a:off x="1043608" y="2204864"/>
            <a:ext cx="8280920" cy="2677656"/>
          </a:xfrm>
          <a:prstGeom prst="rect">
            <a:avLst/>
          </a:prstGeom>
        </p:spPr>
        <p:txBody>
          <a:bodyPr wrap="square">
            <a:spAutoFit/>
          </a:bodyPr>
          <a:lstStyle/>
          <a:p>
            <a:pPr algn="ctr"/>
            <a:r>
              <a:rPr lang="ru-RU" sz="2400" i="1"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Искусственное </a:t>
            </a:r>
            <a:r>
              <a:rPr lang="ru-RU" sz="2400" i="1"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сооружение, возводимое в подземных выработках для предотвращения </a:t>
            </a:r>
            <a:r>
              <a:rPr lang="ru-RU" sz="2400" i="1"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a:r>
            <a:br>
              <a:rPr lang="ru-RU" sz="2400" i="1"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br>
            <a:r>
              <a:rPr lang="ru-RU" sz="2400" i="1"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обрушения и вспучивания окружающих горных пород, сохранения необходимых </a:t>
            </a:r>
            <a:r>
              <a:rPr lang="ru-RU" sz="2400" i="1"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a:r>
            <a:br>
              <a:rPr lang="ru-RU" sz="2400" i="1"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br>
            <a:r>
              <a:rPr lang="ru-RU" sz="2400" i="1"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размеров сечения выработок, а также для восприятия и управления горным </a:t>
            </a:r>
            <a:br>
              <a:rPr lang="ru-RU" sz="2400" i="1"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br>
            <a:r>
              <a:rPr lang="ru-RU" sz="2400" i="1"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давлением</a:t>
            </a:r>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0" y="548680"/>
            <a:ext cx="9144000" cy="1015663"/>
          </a:xfrm>
          <a:prstGeom prst="rect">
            <a:avLst/>
          </a:prstGeom>
        </p:spPr>
        <p:txBody>
          <a:bodyPr wrap="square">
            <a:spAutoFit/>
          </a:bodyPr>
          <a:lstStyle/>
          <a:p>
            <a:pPr algn="ctr"/>
            <a: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Горная крепь должна </a:t>
            </a: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обеспечить безопасную работу в выработке, быть </a:t>
            </a:r>
            <a: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a:r>
            <a:b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b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экономичной, транспортабельной и удобной для обслуживания, не мешать или </a:t>
            </a:r>
            <a: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a:r>
            <a:b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b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не осложнять выполнение производственных процессов.</a:t>
            </a:r>
          </a:p>
        </p:txBody>
      </p:sp>
      <p:sp>
        <p:nvSpPr>
          <p:cNvPr id="5" name="Прямоугольник 4"/>
          <p:cNvSpPr/>
          <p:nvPr/>
        </p:nvSpPr>
        <p:spPr>
          <a:xfrm>
            <a:off x="179512" y="2564904"/>
            <a:ext cx="4572000" cy="1015663"/>
          </a:xfrm>
          <a:prstGeom prst="rect">
            <a:avLst/>
          </a:prstGeom>
        </p:spPr>
        <p:txBody>
          <a:bodyPr>
            <a:spAutoFit/>
          </a:bodyPr>
          <a:lstStyle/>
          <a:p>
            <a:pPr algn="ctr"/>
            <a: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Горная крепь капитальных </a:t>
            </a: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и </a:t>
            </a:r>
            <a: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a:r>
            <a:b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b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подготовительных выработок подразделяют по материалу крепи</a:t>
            </a:r>
          </a:p>
        </p:txBody>
      </p:sp>
      <p:sp>
        <p:nvSpPr>
          <p:cNvPr id="6" name="Прямоугольник 5"/>
          <p:cNvSpPr/>
          <p:nvPr/>
        </p:nvSpPr>
        <p:spPr>
          <a:xfrm>
            <a:off x="0" y="4797152"/>
            <a:ext cx="9144000" cy="1323439"/>
          </a:xfrm>
          <a:prstGeom prst="rect">
            <a:avLst/>
          </a:prstGeom>
        </p:spPr>
        <p:txBody>
          <a:bodyPr wrap="square">
            <a:spAutoFit/>
          </a:bodyPr>
          <a:lstStyle/>
          <a:p>
            <a:pPr algn="ct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Крепи </a:t>
            </a:r>
            <a: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подразделяют: </a:t>
            </a: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на </a:t>
            </a:r>
            <a:r>
              <a:rPr lang="ru-RU" sz="2000" i="1"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деревянную</a:t>
            </a: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a:t>
            </a:r>
            <a:r>
              <a:rPr lang="ru-RU" sz="2000" i="1"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металлическую</a:t>
            </a: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(из стали, легких сплавов), </a:t>
            </a:r>
            <a:r>
              <a:rPr lang="ru-RU" sz="2000" i="1"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анкерную</a:t>
            </a: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a:t>
            </a:r>
            <a:r>
              <a:rPr lang="ru-RU" sz="2000" i="1"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каменную</a:t>
            </a: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(из естественных и искусственных камней), </a:t>
            </a:r>
            <a:r>
              <a:rPr lang="ru-RU" sz="2000" i="1"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бетонную</a:t>
            </a: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a:t>
            </a:r>
            <a:r>
              <a:rPr lang="ru-RU" sz="2000" i="1"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железобетонную</a:t>
            </a: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(монолитную, из отдельных блоков или элементов), </a:t>
            </a:r>
            <a:r>
              <a:rPr lang="ru-RU" sz="2000" i="1"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смешанную</a:t>
            </a: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(комбинированную).</a:t>
            </a:r>
          </a:p>
        </p:txBody>
      </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0" y="404664"/>
            <a:ext cx="9144000" cy="5632311"/>
          </a:xfrm>
          <a:prstGeom prst="rect">
            <a:avLst/>
          </a:prstGeom>
        </p:spPr>
        <p:txBody>
          <a:bodyPr wrap="square">
            <a:spAutoFit/>
          </a:bodyPr>
          <a:lstStyle/>
          <a:p>
            <a:pPr algn="ctr">
              <a:buBlip>
                <a:blip r:embed="rId3"/>
              </a:buBlip>
            </a:pPr>
            <a:r>
              <a:rPr lang="ru-RU" sz="2000" dirty="0" smtClean="0">
                <a:ln>
                  <a:solidFill>
                    <a:schemeClr val="tx1"/>
                  </a:solidFill>
                </a:ln>
                <a:effectLst>
                  <a:glow rad="101600">
                    <a:schemeClr val="bg1">
                      <a:alpha val="60000"/>
                    </a:schemeClr>
                  </a:glow>
                </a:effectLst>
                <a:latin typeface="Corbel" pitchFamily="34" charset="0"/>
              </a:rPr>
              <a:t> </a:t>
            </a:r>
            <a: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Деревянную </a:t>
            </a: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крепь в основном применяют в выработках небольшого сечения и с небольшим сроком службы</a:t>
            </a:r>
            <a: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a:t>
            </a:r>
          </a:p>
          <a:p>
            <a:pPr algn="ctr"/>
            <a:endPar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endParaRPr>
          </a:p>
          <a:p>
            <a:pPr algn="ctr">
              <a:buBlip>
                <a:blip r:embed="rId3"/>
              </a:buBlip>
            </a:pPr>
            <a: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Разновидностями </a:t>
            </a: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бетонной крепи являются: </a:t>
            </a:r>
            <a: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торкрет</a:t>
            </a: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(заполнитель </a:t>
            </a:r>
            <a: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цементного раствора </a:t>
            </a: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имеет крупность 0—8 мм</a:t>
            </a:r>
            <a: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a:t>
            </a:r>
          </a:p>
          <a:p>
            <a:pPr algn="ctr">
              <a:buBlip>
                <a:blip r:embed="rId3"/>
              </a:buBlip>
            </a:pPr>
            <a:endPar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endParaRPr>
          </a:p>
          <a:p>
            <a:pPr algn="ctr">
              <a:buBlip>
                <a:blip r:embed="rId3"/>
              </a:buBlip>
            </a:pPr>
            <a:r>
              <a:rPr lang="ru-RU" sz="2000" dirty="0" err="1"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Набрызг-бетон</a:t>
            </a: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(заполнитель цементного раствора имеет крупность от 10 мм до 25 мм) </a:t>
            </a:r>
            <a:endPar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endParaRPr>
          </a:p>
          <a:p>
            <a:pPr algn="ctr"/>
            <a:endPar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endParaRPr>
          </a:p>
          <a:p>
            <a:pPr algn="ctr">
              <a:buBlip>
                <a:blip r:embed="rId3"/>
              </a:buBlip>
            </a:pPr>
            <a: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Тюбинговая</a:t>
            </a: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 крепь из составных частей (бетонных или металлических), связанных между собой болтами или другим крепежом</a:t>
            </a:r>
            <a: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a:t>
            </a:r>
          </a:p>
          <a:p>
            <a:pPr algn="ctr"/>
            <a:endPar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endParaRPr>
          </a:p>
          <a:p>
            <a:pPr algn="ctr">
              <a:buBlip>
                <a:blip r:embed="rId3"/>
              </a:buBlip>
            </a:pPr>
            <a: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Анкерная крепь использует </a:t>
            </a: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породу слоёв за контуром выработки для удержания породы по контуру выработки, поэтому её применение позволяет сократить металлоемкость крепления при повышении темпов проходки; однако возможно только при проходке тоннелей в скальных и полускальных породах, устойчивых и средней устойчивости; в более слабых породах анкерную крепь применяют совместно с набрызг-бетонной или металлической арочной крепью.</a:t>
            </a:r>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0" y="476672"/>
            <a:ext cx="5796136" cy="1015663"/>
          </a:xfrm>
          <a:prstGeom prst="rect">
            <a:avLst/>
          </a:prstGeom>
        </p:spPr>
        <p:txBody>
          <a:bodyPr wrap="square">
            <a:spAutoFit/>
          </a:bodyPr>
          <a:lstStyle/>
          <a:p>
            <a:pPr algn="ctr">
              <a:buBlip>
                <a:blip r:embed="rId3"/>
              </a:buBlip>
            </a:pPr>
            <a: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По </a:t>
            </a: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характеру работы - на жёсткую, податливую, шарнирную </a:t>
            </a:r>
            <a: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a:r>
            <a:b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b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и комбинированную; </a:t>
            </a:r>
          </a:p>
        </p:txBody>
      </p:sp>
      <p:sp>
        <p:nvSpPr>
          <p:cNvPr id="5" name="Прямоугольник 4"/>
          <p:cNvSpPr/>
          <p:nvPr/>
        </p:nvSpPr>
        <p:spPr>
          <a:xfrm>
            <a:off x="2771800" y="3356992"/>
            <a:ext cx="5580112" cy="1323439"/>
          </a:xfrm>
          <a:prstGeom prst="rect">
            <a:avLst/>
          </a:prstGeom>
        </p:spPr>
        <p:txBody>
          <a:bodyPr wrap="square">
            <a:spAutoFit/>
          </a:bodyPr>
          <a:lstStyle/>
          <a:p>
            <a:pPr algn="ctr">
              <a:buBlip>
                <a:blip r:embed="rId3"/>
              </a:buBlip>
            </a:pPr>
            <a: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По </a:t>
            </a: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форме </a:t>
            </a:r>
            <a: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сечения </a:t>
            </a: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выработки - на трапециевидную, арочную (замкнутую и незамкнутую), </a:t>
            </a:r>
            <a: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a:r>
            <a:b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b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кольцевую, эллиптическую, полигональную;</a:t>
            </a:r>
          </a:p>
        </p:txBody>
      </p:sp>
      <p:sp>
        <p:nvSpPr>
          <p:cNvPr id="6" name="Прямоугольник 5"/>
          <p:cNvSpPr/>
          <p:nvPr/>
        </p:nvSpPr>
        <p:spPr>
          <a:xfrm>
            <a:off x="3851920" y="5445224"/>
            <a:ext cx="5544616" cy="1015663"/>
          </a:xfrm>
          <a:prstGeom prst="rect">
            <a:avLst/>
          </a:prstGeom>
        </p:spPr>
        <p:txBody>
          <a:bodyPr wrap="square">
            <a:spAutoFit/>
          </a:bodyPr>
          <a:lstStyle/>
          <a:p>
            <a:pPr algn="ctr">
              <a:buBlip>
                <a:blip r:embed="rId3"/>
              </a:buBlip>
            </a:pPr>
            <a: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По </a:t>
            </a: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виду выработки - на крепи горизонтальных, </a:t>
            </a:r>
            <a: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a:r>
            <a:b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b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наклонных и вертикальных выработок.</a:t>
            </a:r>
          </a:p>
        </p:txBody>
      </p:sp>
      <p:sp>
        <p:nvSpPr>
          <p:cNvPr id="7" name="Прямоугольник 6"/>
          <p:cNvSpPr/>
          <p:nvPr/>
        </p:nvSpPr>
        <p:spPr>
          <a:xfrm>
            <a:off x="1979712" y="1988840"/>
            <a:ext cx="4572000" cy="707886"/>
          </a:xfrm>
          <a:prstGeom prst="rect">
            <a:avLst/>
          </a:prstGeom>
        </p:spPr>
        <p:txBody>
          <a:bodyPr>
            <a:spAutoFit/>
          </a:bodyPr>
          <a:lstStyle/>
          <a:p>
            <a:pPr>
              <a:buBlip>
                <a:blip r:embed="rId3"/>
              </a:buBlip>
            </a:pPr>
            <a:r>
              <a:rPr lang="ru-RU" sz="2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П</a:t>
            </a:r>
            <a:r>
              <a:rPr lang="ru-RU" sz="2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о сроку службы - на постоянную и временную;</a:t>
            </a:r>
            <a:endParaRPr lang="ru-RU" sz="2000" dirty="0">
              <a:ln>
                <a:solidFill>
                  <a:schemeClr val="tx1"/>
                </a:solidFill>
              </a:ln>
              <a:effectLst>
                <a:glow rad="101600">
                  <a:schemeClr val="bg1">
                    <a:alpha val="60000"/>
                  </a:schemeClr>
                </a:glow>
                <a:outerShdw blurRad="38100" dist="38100" dir="2700000" algn="tl">
                  <a:srgbClr val="000000">
                    <a:alpha val="43137"/>
                  </a:srgbClr>
                </a:outerShdw>
              </a:effectLst>
            </a:endParaRPr>
          </a:p>
        </p:txBody>
      </p:sp>
      <p:pic>
        <p:nvPicPr>
          <p:cNvPr id="8" name="Picture 8" descr="http://www.beroepen-plaatjes.nl/files/beroepen-plaatjes/mijnwerkers/mijnwerkers-5328466.gif"/>
          <p:cNvPicPr>
            <a:picLocks noChangeAspect="1" noChangeArrowheads="1"/>
          </p:cNvPicPr>
          <p:nvPr/>
        </p:nvPicPr>
        <p:blipFill>
          <a:blip r:embed="rId4" cstate="print"/>
          <a:srcRect/>
          <a:stretch>
            <a:fillRect/>
          </a:stretch>
        </p:blipFill>
        <p:spPr bwMode="auto">
          <a:xfrm flipH="1">
            <a:off x="6702915" y="188640"/>
            <a:ext cx="2441085" cy="338437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1115616" y="1772816"/>
            <a:ext cx="7344816" cy="1754326"/>
          </a:xfrm>
          <a:prstGeom prst="rect">
            <a:avLst/>
          </a:prstGeom>
        </p:spPr>
        <p:txBody>
          <a:bodyPr wrap="square">
            <a:spAutoFit/>
          </a:bodyPr>
          <a:lstStyle/>
          <a:p>
            <a:pPr algn="ctr"/>
            <a:r>
              <a:rPr lang="ru-RU" sz="5400" i="1" dirty="0" smtClean="0">
                <a:ln>
                  <a:solidFill>
                    <a:schemeClr val="tx1"/>
                  </a:solidFill>
                </a:ln>
                <a:effectLst>
                  <a:glow rad="139700">
                    <a:schemeClr val="accent5">
                      <a:satMod val="175000"/>
                      <a:alpha val="40000"/>
                    </a:schemeClr>
                  </a:glow>
                  <a:outerShdw blurRad="38100" dist="38100" dir="2700000" algn="tl">
                    <a:srgbClr val="000000">
                      <a:alpha val="43137"/>
                    </a:srgbClr>
                  </a:outerShdw>
                </a:effectLst>
                <a:latin typeface="Corbel" pitchFamily="34" charset="0"/>
              </a:rPr>
              <a:t>Разберемся в видах крепи! </a:t>
            </a:r>
            <a:endParaRPr lang="ru-RU" sz="5400" i="1" dirty="0">
              <a:ln>
                <a:solidFill>
                  <a:schemeClr val="tx1"/>
                </a:solidFill>
              </a:ln>
              <a:effectLst>
                <a:glow rad="139700">
                  <a:schemeClr val="accent5">
                    <a:satMod val="175000"/>
                    <a:alpha val="40000"/>
                  </a:schemeClr>
                </a:glow>
                <a:outerShdw blurRad="38100" dist="38100" dir="2700000" algn="tl">
                  <a:srgbClr val="000000">
                    <a:alpha val="43137"/>
                  </a:srgbClr>
                </a:outerShdw>
              </a:effectLst>
              <a:latin typeface="Corbel" pitchFamily="34" charset="0"/>
            </a:endParaRPr>
          </a:p>
        </p:txBody>
      </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4580" name="Picture 4" descr="http://people-of-art.ru/cimg/2014/102817/3430895"/>
          <p:cNvPicPr>
            <a:picLocks noChangeAspect="1" noChangeArrowheads="1"/>
          </p:cNvPicPr>
          <p:nvPr/>
        </p:nvPicPr>
        <p:blipFill>
          <a:blip r:embed="rId3" cstate="print"/>
          <a:srcRect/>
          <a:stretch>
            <a:fillRect/>
          </a:stretch>
        </p:blipFill>
        <p:spPr bwMode="auto">
          <a:xfrm>
            <a:off x="0" y="1700808"/>
            <a:ext cx="3888432" cy="2643261"/>
          </a:xfrm>
          <a:prstGeom prst="rect">
            <a:avLst/>
          </a:prstGeom>
          <a:ln>
            <a:noFill/>
          </a:ln>
          <a:effectLst>
            <a:glow rad="63500">
              <a:schemeClr val="accent4">
                <a:satMod val="175000"/>
                <a:alpha val="40000"/>
              </a:schemeClr>
            </a:glow>
            <a:softEdge rad="112500"/>
          </a:effectLst>
        </p:spPr>
      </p:pic>
      <p:pic>
        <p:nvPicPr>
          <p:cNvPr id="24582" name="Picture 6" descr="http://www.ukrboard.com.ua/imgs/board/91/1334191-5.jpg"/>
          <p:cNvPicPr>
            <a:picLocks noChangeAspect="1" noChangeArrowheads="1"/>
          </p:cNvPicPr>
          <p:nvPr/>
        </p:nvPicPr>
        <p:blipFill>
          <a:blip r:embed="rId4" cstate="print"/>
          <a:srcRect t="17010" b="17786"/>
          <a:stretch>
            <a:fillRect/>
          </a:stretch>
        </p:blipFill>
        <p:spPr bwMode="auto">
          <a:xfrm>
            <a:off x="3131840" y="2996952"/>
            <a:ext cx="6012160" cy="3861048"/>
          </a:xfrm>
          <a:prstGeom prst="rect">
            <a:avLst/>
          </a:prstGeom>
          <a:ln>
            <a:noFill/>
          </a:ln>
          <a:effectLst>
            <a:glow rad="63500">
              <a:schemeClr val="accent4">
                <a:satMod val="175000"/>
                <a:alpha val="40000"/>
              </a:schemeClr>
            </a:glow>
            <a:softEdge rad="112500"/>
          </a:effectLst>
        </p:spPr>
      </p:pic>
      <p:sp>
        <p:nvSpPr>
          <p:cNvPr id="4" name="Прямоугольник 3"/>
          <p:cNvSpPr/>
          <p:nvPr/>
        </p:nvSpPr>
        <p:spPr>
          <a:xfrm>
            <a:off x="251520" y="476672"/>
            <a:ext cx="2880320" cy="954107"/>
          </a:xfrm>
          <a:prstGeom prst="rect">
            <a:avLst/>
          </a:prstGeom>
        </p:spPr>
        <p:txBody>
          <a:bodyPr wrap="square">
            <a:spAutoFit/>
          </a:bodyPr>
          <a:lstStyle/>
          <a:p>
            <a:pPr algn="ctr"/>
            <a:r>
              <a:rPr lang="ru-RU" sz="2800" b="1" i="1" dirty="0">
                <a:ln>
                  <a:solidFill>
                    <a:schemeClr val="tx1"/>
                  </a:solidFill>
                </a:ln>
                <a:effectLst>
                  <a:glow rad="63500">
                    <a:schemeClr val="accent1">
                      <a:satMod val="175000"/>
                      <a:alpha val="40000"/>
                    </a:schemeClr>
                  </a:glow>
                  <a:outerShdw blurRad="38100" dist="38100" dir="2700000" algn="tl">
                    <a:srgbClr val="000000">
                      <a:alpha val="43137"/>
                    </a:srgbClr>
                  </a:outerShdw>
                </a:effectLst>
                <a:latin typeface="Corbel" pitchFamily="34" charset="0"/>
              </a:rPr>
              <a:t>МЕТАЛИЧЕСКАЯ КРЕПЬ</a:t>
            </a:r>
          </a:p>
        </p:txBody>
      </p:sp>
      <p:sp>
        <p:nvSpPr>
          <p:cNvPr id="5" name="Прямоугольник 4"/>
          <p:cNvSpPr/>
          <p:nvPr/>
        </p:nvSpPr>
        <p:spPr>
          <a:xfrm>
            <a:off x="3131840" y="404664"/>
            <a:ext cx="5868144" cy="2677656"/>
          </a:xfrm>
          <a:prstGeom prst="rect">
            <a:avLst/>
          </a:prstGeom>
        </p:spPr>
        <p:txBody>
          <a:bodyPr wrap="square">
            <a:spAutoFit/>
          </a:bodyPr>
          <a:lstStyle/>
          <a:p>
            <a:pPr algn="ctr"/>
            <a:r>
              <a:rPr lang="ru-RU" sz="24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горная крепь из металлических составных элементов и узлов. Применяется в основном на угольных и сланцевых шахтах. Подразделяется на крепи вертикальных, горизонтальных и наклонных выработок, сопряжений и очистных выработок.</a:t>
            </a:r>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2699792" y="476672"/>
            <a:ext cx="6120680" cy="5509200"/>
          </a:xfrm>
          <a:prstGeom prst="rect">
            <a:avLst/>
          </a:prstGeom>
        </p:spPr>
        <p:txBody>
          <a:bodyPr wrap="square">
            <a:spAutoFit/>
          </a:bodyPr>
          <a:lstStyle/>
          <a:p>
            <a:pPr marL="457200" indent="-457200" algn="ctr"/>
            <a:r>
              <a:rPr lang="ru-RU" sz="3200" baseline="-25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Горную крепь изготовляют из черных металлов — стали и чугуна. Сталь в основном применяют в виде различных прокатных профилей (</a:t>
            </a:r>
            <a:r>
              <a:rPr lang="ru-RU" sz="3200" baseline="-25000" dirty="0" err="1"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двутавры</a:t>
            </a:r>
            <a:r>
              <a:rPr lang="ru-RU" sz="3200" baseline="-25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швеллеры, рельсы, специальные профили СВП) для изготовления несущих конструкций — рам, арок, колец. Чугунное и стальное литье главным образом идет для изготовления тюбингов. Для изготовления хомутов, анкерной крепи и арматуры железобетонной крепи применяют горячекатаную гладкого или периодического профиля сталь и проволоку. Для соединения элементов и деталей конструкций крепи и </a:t>
            </a:r>
            <a:r>
              <a:rPr lang="ru-RU" sz="3200" baseline="-25000" dirty="0" err="1"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армировки</a:t>
            </a:r>
            <a:r>
              <a:rPr lang="ru-RU" sz="3200" baseline="-25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используют готовые металлические изделия (метизы) — болты, винты, гвозди, скобы и др.</a:t>
            </a:r>
            <a:endParaRPr lang="ru-RU" sz="32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endParaRPr>
          </a:p>
        </p:txBody>
      </p:sp>
      <p:pic>
        <p:nvPicPr>
          <p:cNvPr id="5" name="Picture 8" descr="http://www.beroepen-plaatjes.nl/files/beroepen-plaatjes/mijnwerkers/mijnwerkers-5328466.gif"/>
          <p:cNvPicPr>
            <a:picLocks noChangeAspect="1" noChangeArrowheads="1"/>
          </p:cNvPicPr>
          <p:nvPr/>
        </p:nvPicPr>
        <p:blipFill>
          <a:blip r:embed="rId3" cstate="print"/>
          <a:srcRect/>
          <a:stretch>
            <a:fillRect/>
          </a:stretch>
        </p:blipFill>
        <p:spPr bwMode="auto">
          <a:xfrm>
            <a:off x="0" y="1052736"/>
            <a:ext cx="2372843" cy="352839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1331640" y="0"/>
            <a:ext cx="6624736" cy="2800767"/>
          </a:xfrm>
          <a:prstGeom prst="rect">
            <a:avLst/>
          </a:prstGeom>
        </p:spPr>
        <p:txBody>
          <a:bodyPr wrap="square">
            <a:spAutoFit/>
          </a:bodyPr>
          <a:lstStyle/>
          <a:p>
            <a:pPr algn="ctr"/>
            <a:r>
              <a:rPr lang="ru-RU" sz="4000" baseline="-25000" dirty="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Для горной крепи в основном (около 90%) применяют специальный взаимозаменяемый </a:t>
            </a:r>
            <a:r>
              <a:rPr lang="ru-RU" sz="4000" baseline="-250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профиль, так же </a:t>
            </a:r>
          </a:p>
          <a:p>
            <a:pPr algn="ctr"/>
            <a:r>
              <a:rPr lang="ru-RU" sz="28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применяют рудничные рельсы Р18, Р24, Р33, Р38</a:t>
            </a:r>
          </a:p>
          <a:p>
            <a:pPr algn="ctr"/>
            <a:endParaRPr lang="ru-RU" sz="4000" dirty="0">
              <a:ln>
                <a:solidFill>
                  <a:schemeClr val="tx1"/>
                </a:solidFill>
              </a:ln>
              <a:effectLst>
                <a:glow rad="101600">
                  <a:schemeClr val="bg1">
                    <a:alpha val="60000"/>
                  </a:schemeClr>
                </a:glow>
              </a:effectLst>
            </a:endParaRPr>
          </a:p>
        </p:txBody>
      </p:sp>
      <p:pic>
        <p:nvPicPr>
          <p:cNvPr id="22530" name="Picture 2" descr="http://industry-portal24.ru/uploads/posts/2012-07/1342220024_159_1.jpg"/>
          <p:cNvPicPr>
            <a:picLocks noChangeAspect="1" noChangeArrowheads="1"/>
          </p:cNvPicPr>
          <p:nvPr/>
        </p:nvPicPr>
        <p:blipFill>
          <a:blip r:embed="rId3" cstate="print"/>
          <a:srcRect/>
          <a:stretch>
            <a:fillRect/>
          </a:stretch>
        </p:blipFill>
        <p:spPr bwMode="auto">
          <a:xfrm>
            <a:off x="1259632" y="2132856"/>
            <a:ext cx="6877520" cy="4725144"/>
          </a:xfrm>
          <a:prstGeom prst="rect">
            <a:avLst/>
          </a:prstGeom>
          <a:ln>
            <a:noFill/>
          </a:ln>
          <a:effectLst>
            <a:softEdge rad="112500"/>
          </a:effectLst>
        </p:spPr>
      </p:pic>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0" y="188640"/>
            <a:ext cx="8855968" cy="4852610"/>
          </a:xfrm>
          <a:prstGeom prst="rect">
            <a:avLst/>
          </a:prstGeom>
        </p:spPr>
        <p:txBody>
          <a:bodyPr wrap="square">
            <a:spAutoFit/>
          </a:bodyPr>
          <a:lstStyle/>
          <a:p>
            <a:pPr algn="ctr"/>
            <a:r>
              <a:rPr lang="ru-RU" sz="3200" baseline="-25000" dirty="0">
                <a:ln>
                  <a:solidFill>
                    <a:schemeClr val="tx1"/>
                  </a:solidFill>
                </a:ln>
                <a:effectLst>
                  <a:glow rad="101600">
                    <a:schemeClr val="bg1">
                      <a:alpha val="60000"/>
                    </a:schemeClr>
                  </a:glow>
                  <a:outerShdw blurRad="38100" dist="38100" dir="2700000" algn="tl">
                    <a:srgbClr val="000000">
                      <a:alpha val="43137"/>
                    </a:srgbClr>
                  </a:outerShdw>
                </a:effectLst>
              </a:rPr>
              <a:t>Металл является одним из </a:t>
            </a:r>
            <a:r>
              <a:rPr lang="ru-RU" sz="3200" baseline="-25000" dirty="0" smtClean="0">
                <a:ln>
                  <a:solidFill>
                    <a:schemeClr val="tx1"/>
                  </a:solidFill>
                </a:ln>
                <a:effectLst>
                  <a:glow rad="101600">
                    <a:schemeClr val="bg1">
                      <a:alpha val="60000"/>
                    </a:schemeClr>
                  </a:glow>
                  <a:outerShdw blurRad="38100" dist="38100" dir="2700000" algn="tl">
                    <a:srgbClr val="000000">
                      <a:alpha val="43137"/>
                    </a:srgbClr>
                  </a:outerShdw>
                </a:effectLst>
              </a:rPr>
              <a:t>самых </a:t>
            </a:r>
            <a:r>
              <a:rPr lang="ru-RU" sz="3200" baseline="-25000" dirty="0">
                <a:ln>
                  <a:solidFill>
                    <a:schemeClr val="tx1"/>
                  </a:solidFill>
                </a:ln>
                <a:effectLst>
                  <a:glow rad="101600">
                    <a:schemeClr val="bg1">
                      <a:alpha val="60000"/>
                    </a:schemeClr>
                  </a:glow>
                  <a:outerShdw blurRad="38100" dist="38100" dir="2700000" algn="tl">
                    <a:srgbClr val="000000">
                      <a:alpha val="43137"/>
                    </a:srgbClr>
                  </a:outerShdw>
                </a:effectLst>
              </a:rPr>
              <a:t>современных крепежных материалов. </a:t>
            </a:r>
            <a:endParaRPr lang="ru-RU" sz="3200" baseline="-25000" dirty="0" smtClean="0">
              <a:ln>
                <a:solidFill>
                  <a:schemeClr val="tx1"/>
                </a:solidFill>
              </a:ln>
              <a:effectLst>
                <a:glow rad="101600">
                  <a:schemeClr val="bg1">
                    <a:alpha val="60000"/>
                  </a:schemeClr>
                </a:glow>
                <a:outerShdw blurRad="38100" dist="38100" dir="2700000" algn="tl">
                  <a:srgbClr val="000000">
                    <a:alpha val="43137"/>
                  </a:srgbClr>
                </a:outerShdw>
              </a:effectLst>
            </a:endParaRPr>
          </a:p>
          <a:p>
            <a:pPr algn="ctr"/>
            <a:endParaRPr lang="ru-RU" sz="3200" baseline="-25000" dirty="0" smtClean="0">
              <a:ln>
                <a:solidFill>
                  <a:schemeClr val="tx1"/>
                </a:solidFill>
              </a:ln>
              <a:effectLst>
                <a:glow rad="101600">
                  <a:schemeClr val="bg1">
                    <a:alpha val="60000"/>
                  </a:schemeClr>
                </a:glow>
                <a:outerShdw blurRad="38100" dist="38100" dir="2700000" algn="tl">
                  <a:srgbClr val="000000">
                    <a:alpha val="43137"/>
                  </a:srgbClr>
                </a:outerShdw>
              </a:effectLst>
            </a:endParaRPr>
          </a:p>
          <a:p>
            <a:pPr algn="ctr"/>
            <a:r>
              <a:rPr lang="ru-RU" sz="4000" b="1" i="1" u="sng" baseline="-25000" dirty="0" smtClean="0">
                <a:ln>
                  <a:solidFill>
                    <a:schemeClr val="tx1"/>
                  </a:solidFill>
                </a:ln>
                <a:effectLst>
                  <a:glow rad="101600">
                    <a:schemeClr val="bg1">
                      <a:alpha val="60000"/>
                    </a:schemeClr>
                  </a:glow>
                  <a:outerShdw blurRad="38100" dist="38100" dir="2700000" algn="tl">
                    <a:srgbClr val="000000">
                      <a:alpha val="43137"/>
                    </a:srgbClr>
                  </a:outerShdw>
                </a:effectLst>
              </a:rPr>
              <a:t>Его </a:t>
            </a:r>
            <a:r>
              <a:rPr lang="ru-RU" sz="4000" b="1" i="1" u="sng" baseline="-25000" dirty="0">
                <a:ln>
                  <a:solidFill>
                    <a:schemeClr val="tx1"/>
                  </a:solidFill>
                </a:ln>
                <a:effectLst>
                  <a:glow rad="101600">
                    <a:schemeClr val="bg1">
                      <a:alpha val="60000"/>
                    </a:schemeClr>
                  </a:glow>
                  <a:outerShdw blurRad="38100" dist="38100" dir="2700000" algn="tl">
                    <a:srgbClr val="000000">
                      <a:alpha val="43137"/>
                    </a:srgbClr>
                  </a:outerShdw>
                </a:effectLst>
              </a:rPr>
              <a:t>достоинства</a:t>
            </a:r>
            <a:r>
              <a:rPr lang="ru-RU" sz="3600" b="1" i="1" baseline="-25000" dirty="0" smtClean="0">
                <a:ln>
                  <a:solidFill>
                    <a:schemeClr val="tx1"/>
                  </a:solidFill>
                </a:ln>
                <a:effectLst>
                  <a:glow rad="101600">
                    <a:schemeClr val="bg1">
                      <a:alpha val="60000"/>
                    </a:schemeClr>
                  </a:glow>
                  <a:outerShdw blurRad="38100" dist="38100" dir="2700000" algn="tl">
                    <a:srgbClr val="000000">
                      <a:alpha val="43137"/>
                    </a:srgbClr>
                  </a:outerShdw>
                </a:effectLst>
              </a:rPr>
              <a:t>:</a:t>
            </a:r>
          </a:p>
          <a:p>
            <a:pPr algn="ctr"/>
            <a:r>
              <a:rPr lang="ru-RU" sz="3200" baseline="-25000" dirty="0" smtClean="0">
                <a:ln>
                  <a:solidFill>
                    <a:schemeClr val="tx1"/>
                  </a:solidFill>
                </a:ln>
                <a:effectLst>
                  <a:glow rad="101600">
                    <a:schemeClr val="bg1">
                      <a:alpha val="60000"/>
                    </a:schemeClr>
                  </a:glow>
                  <a:outerShdw blurRad="38100" dist="38100" dir="2700000" algn="tl">
                    <a:srgbClr val="000000">
                      <a:alpha val="43137"/>
                    </a:srgbClr>
                  </a:outerShdw>
                </a:effectLst>
              </a:rPr>
              <a:t> </a:t>
            </a:r>
            <a:r>
              <a:rPr lang="ru-RU" sz="3200" baseline="-25000" dirty="0">
                <a:ln>
                  <a:solidFill>
                    <a:schemeClr val="tx1"/>
                  </a:solidFill>
                </a:ln>
                <a:effectLst>
                  <a:glow rad="101600">
                    <a:schemeClr val="bg1">
                      <a:alpha val="60000"/>
                    </a:schemeClr>
                  </a:glow>
                  <a:outerShdw blurRad="38100" dist="38100" dir="2700000" algn="tl">
                    <a:srgbClr val="000000">
                      <a:alpha val="43137"/>
                    </a:srgbClr>
                  </a:outerShdw>
                </a:effectLst>
              </a:rPr>
              <a:t>высокая прочность на растяжение и сжатие, долговечность, возможность многократного использования, огнестойкость, хорошо поддается обработке (резке, гнутью, сверлению и т. д</a:t>
            </a:r>
            <a:r>
              <a:rPr lang="ru-RU" sz="3200" baseline="-25000" dirty="0" smtClean="0">
                <a:ln>
                  <a:solidFill>
                    <a:schemeClr val="tx1"/>
                  </a:solidFill>
                </a:ln>
                <a:effectLst>
                  <a:glow rad="101600">
                    <a:schemeClr val="bg1">
                      <a:alpha val="60000"/>
                    </a:schemeClr>
                  </a:glow>
                  <a:outerShdw blurRad="38100" dist="38100" dir="2700000" algn="tl">
                    <a:srgbClr val="000000">
                      <a:alpha val="43137"/>
                    </a:srgbClr>
                  </a:outerShdw>
                </a:effectLst>
              </a:rPr>
              <a:t>.).</a:t>
            </a:r>
          </a:p>
          <a:p>
            <a:pPr algn="ctr"/>
            <a:endParaRPr lang="ru-RU" sz="3200" dirty="0">
              <a:ln>
                <a:solidFill>
                  <a:schemeClr val="tx1"/>
                </a:solidFill>
              </a:ln>
              <a:effectLst>
                <a:glow rad="101600">
                  <a:schemeClr val="bg1">
                    <a:alpha val="60000"/>
                  </a:schemeClr>
                </a:glow>
                <a:outerShdw blurRad="38100" dist="38100" dir="2700000" algn="tl">
                  <a:srgbClr val="000000">
                    <a:alpha val="43137"/>
                  </a:srgbClr>
                </a:outerShdw>
              </a:effectLst>
            </a:endParaRPr>
          </a:p>
          <a:p>
            <a:pPr algn="ctr"/>
            <a:r>
              <a:rPr lang="ru-RU" sz="4000" b="1" i="1" u="sng" baseline="-25000" dirty="0">
                <a:ln>
                  <a:solidFill>
                    <a:schemeClr val="tx1"/>
                  </a:solidFill>
                </a:ln>
                <a:effectLst>
                  <a:glow rad="101600">
                    <a:schemeClr val="bg1">
                      <a:alpha val="60000"/>
                    </a:schemeClr>
                  </a:glow>
                  <a:outerShdw blurRad="38100" dist="38100" dir="2700000" algn="tl">
                    <a:srgbClr val="000000">
                      <a:alpha val="43137"/>
                    </a:srgbClr>
                  </a:outerShdw>
                </a:effectLst>
              </a:rPr>
              <a:t>Недостатки металла</a:t>
            </a:r>
            <a:r>
              <a:rPr lang="ru-RU" sz="3600" b="1" i="1" baseline="-25000" dirty="0">
                <a:ln>
                  <a:solidFill>
                    <a:schemeClr val="tx1"/>
                  </a:solidFill>
                </a:ln>
                <a:effectLst>
                  <a:glow rad="101600">
                    <a:schemeClr val="bg1">
                      <a:alpha val="60000"/>
                    </a:schemeClr>
                  </a:glow>
                  <a:outerShdw blurRad="38100" dist="38100" dir="2700000" algn="tl">
                    <a:srgbClr val="000000">
                      <a:alpha val="43137"/>
                    </a:srgbClr>
                  </a:outerShdw>
                </a:effectLst>
              </a:rPr>
              <a:t>: </a:t>
            </a:r>
            <a:endParaRPr lang="ru-RU" sz="3600" b="1" i="1" baseline="-25000" dirty="0" smtClean="0">
              <a:ln>
                <a:solidFill>
                  <a:schemeClr val="tx1"/>
                </a:solidFill>
              </a:ln>
              <a:effectLst>
                <a:glow rad="101600">
                  <a:schemeClr val="bg1">
                    <a:alpha val="60000"/>
                  </a:schemeClr>
                </a:glow>
                <a:outerShdw blurRad="38100" dist="38100" dir="2700000" algn="tl">
                  <a:srgbClr val="000000">
                    <a:alpha val="43137"/>
                  </a:srgbClr>
                </a:outerShdw>
              </a:effectLst>
            </a:endParaRPr>
          </a:p>
          <a:p>
            <a:pPr algn="ctr"/>
            <a:r>
              <a:rPr lang="ru-RU" sz="3200" baseline="-25000" dirty="0" smtClean="0">
                <a:ln>
                  <a:solidFill>
                    <a:schemeClr val="tx1"/>
                  </a:solidFill>
                </a:ln>
                <a:effectLst>
                  <a:glow rad="101600">
                    <a:schemeClr val="bg1">
                      <a:alpha val="60000"/>
                    </a:schemeClr>
                  </a:glow>
                  <a:outerShdw blurRad="38100" dist="38100" dir="2700000" algn="tl">
                    <a:srgbClr val="000000">
                      <a:alpha val="43137"/>
                    </a:srgbClr>
                  </a:outerShdw>
                </a:effectLst>
              </a:rPr>
              <a:t>большая </a:t>
            </a:r>
            <a:r>
              <a:rPr lang="ru-RU" sz="3200" baseline="-25000" dirty="0">
                <a:ln>
                  <a:solidFill>
                    <a:schemeClr val="tx1"/>
                  </a:solidFill>
                </a:ln>
                <a:effectLst>
                  <a:glow rad="101600">
                    <a:schemeClr val="bg1">
                      <a:alpha val="60000"/>
                    </a:schemeClr>
                  </a:glow>
                  <a:outerShdw blurRad="38100" dist="38100" dir="2700000" algn="tl">
                    <a:srgbClr val="000000">
                      <a:alpha val="43137"/>
                    </a:srgbClr>
                  </a:outerShdw>
                </a:effectLst>
              </a:rPr>
              <a:t>масса, дефицитность, высокая стоимость, подверженность коррозии (в среднем от коррозии погибает в год 10—12% металла), </a:t>
            </a:r>
            <a:r>
              <a:rPr lang="ru-RU" sz="3200" baseline="-25000" dirty="0" smtClean="0">
                <a:ln>
                  <a:solidFill>
                    <a:schemeClr val="tx1"/>
                  </a:solidFill>
                </a:ln>
                <a:effectLst>
                  <a:glow rad="101600">
                    <a:schemeClr val="bg1">
                      <a:alpha val="60000"/>
                    </a:schemeClr>
                  </a:glow>
                  <a:outerShdw blurRad="38100" dist="38100" dir="2700000" algn="tl">
                    <a:srgbClr val="000000">
                      <a:alpha val="43137"/>
                    </a:srgbClr>
                  </a:outerShdw>
                </a:effectLst>
              </a:rPr>
              <a:t>особенно в подземных </a:t>
            </a:r>
            <a:r>
              <a:rPr lang="ru-RU" sz="3200" baseline="-25000" dirty="0">
                <a:ln>
                  <a:solidFill>
                    <a:schemeClr val="tx1"/>
                  </a:solidFill>
                </a:ln>
                <a:effectLst>
                  <a:glow rad="101600">
                    <a:schemeClr val="bg1">
                      <a:alpha val="60000"/>
                    </a:schemeClr>
                  </a:glow>
                  <a:outerShdw blurRad="38100" dist="38100" dir="2700000" algn="tl">
                    <a:srgbClr val="000000">
                      <a:alpha val="43137"/>
                    </a:srgbClr>
                  </a:outerShdw>
                </a:effectLst>
              </a:rPr>
              <a:t>условиях. Для защиты металла от </a:t>
            </a:r>
            <a:r>
              <a:rPr lang="ru-RU" sz="3200" baseline="-25000" dirty="0" smtClean="0">
                <a:ln>
                  <a:solidFill>
                    <a:schemeClr val="tx1"/>
                  </a:solidFill>
                </a:ln>
                <a:effectLst>
                  <a:glow rad="101600">
                    <a:schemeClr val="bg1">
                      <a:alpha val="60000"/>
                    </a:schemeClr>
                  </a:glow>
                  <a:outerShdw blurRad="38100" dist="38100" dir="2700000" algn="tl">
                    <a:srgbClr val="000000">
                      <a:alpha val="43137"/>
                    </a:srgbClr>
                  </a:outerShdw>
                </a:effectLst>
              </a:rPr>
              <a:t>коррозии в </a:t>
            </a:r>
            <a:r>
              <a:rPr lang="ru-RU" sz="3200" baseline="-25000" dirty="0">
                <a:ln>
                  <a:solidFill>
                    <a:schemeClr val="tx1"/>
                  </a:solidFill>
                </a:ln>
                <a:effectLst>
                  <a:glow rad="101600">
                    <a:schemeClr val="bg1">
                      <a:alpha val="60000"/>
                    </a:schemeClr>
                  </a:glow>
                  <a:outerShdw blurRad="38100" dist="38100" dir="2700000" algn="tl">
                    <a:srgbClr val="000000">
                      <a:alpha val="43137"/>
                    </a:srgbClr>
                  </a:outerShdw>
                </a:effectLst>
              </a:rPr>
              <a:t>шахтах применяют краски, лаки, эмали и др. Срок службы металла как крепежного материала составляет не менее 10—15 лет.</a:t>
            </a:r>
            <a:endParaRPr lang="ru-RU" sz="3200" dirty="0">
              <a:ln>
                <a:solidFill>
                  <a:schemeClr val="tx1"/>
                </a:solidFill>
              </a:ln>
              <a:effectLst>
                <a:glow rad="101600">
                  <a:schemeClr val="bg1">
                    <a:alpha val="60000"/>
                  </a:schemeClr>
                </a:glow>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4" name="Picture 2" descr="http://www.ukkbel.ru/content/articles/images/tpgv3-10.gif"/>
          <p:cNvPicPr>
            <a:picLocks noChangeAspect="1" noChangeArrowheads="1"/>
          </p:cNvPicPr>
          <p:nvPr/>
        </p:nvPicPr>
        <p:blipFill>
          <a:blip r:embed="rId3" cstate="print"/>
          <a:srcRect/>
          <a:stretch>
            <a:fillRect/>
          </a:stretch>
        </p:blipFill>
        <p:spPr bwMode="auto">
          <a:xfrm>
            <a:off x="1259632" y="764704"/>
            <a:ext cx="6745401" cy="5256584"/>
          </a:xfrm>
          <a:prstGeom prst="rect">
            <a:avLst/>
          </a:prstGeom>
          <a:ln>
            <a:noFill/>
          </a:ln>
          <a:effectLst>
            <a:softEdge rad="112500"/>
          </a:effectLst>
        </p:spPr>
      </p:pic>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0482" name="Picture 2" descr="Сортамент пиленного материала"/>
          <p:cNvPicPr>
            <a:picLocks noChangeAspect="1" noChangeArrowheads="1"/>
          </p:cNvPicPr>
          <p:nvPr/>
        </p:nvPicPr>
        <p:blipFill>
          <a:blip r:embed="rId3" cstate="print"/>
          <a:srcRect/>
          <a:stretch>
            <a:fillRect/>
          </a:stretch>
        </p:blipFill>
        <p:spPr bwMode="auto">
          <a:xfrm>
            <a:off x="0" y="3140968"/>
            <a:ext cx="4248472" cy="2544771"/>
          </a:xfrm>
          <a:prstGeom prst="rect">
            <a:avLst/>
          </a:prstGeom>
          <a:ln>
            <a:noFill/>
          </a:ln>
          <a:effectLst>
            <a:softEdge rad="112500"/>
          </a:effectLst>
        </p:spPr>
      </p:pic>
      <p:sp>
        <p:nvSpPr>
          <p:cNvPr id="5" name="Прямоугольник 4"/>
          <p:cNvSpPr/>
          <p:nvPr/>
        </p:nvSpPr>
        <p:spPr>
          <a:xfrm>
            <a:off x="251520" y="908720"/>
            <a:ext cx="2376264" cy="1077218"/>
          </a:xfrm>
          <a:prstGeom prst="rect">
            <a:avLst/>
          </a:prstGeom>
        </p:spPr>
        <p:txBody>
          <a:bodyPr wrap="square">
            <a:spAutoFit/>
          </a:bodyPr>
          <a:lstStyle/>
          <a:p>
            <a:pPr algn="ctr"/>
            <a:r>
              <a:rPr lang="ru-RU" sz="3200" b="1" i="1" dirty="0" smtClean="0">
                <a:ln>
                  <a:solidFill>
                    <a:schemeClr val="tx1"/>
                  </a:solidFill>
                </a:ln>
                <a:effectLst>
                  <a:glow rad="139700">
                    <a:schemeClr val="accent6">
                      <a:satMod val="175000"/>
                      <a:alpha val="40000"/>
                    </a:schemeClr>
                  </a:glow>
                  <a:outerShdw blurRad="38100" dist="38100" dir="2700000" algn="tl">
                    <a:srgbClr val="000000">
                      <a:alpha val="43137"/>
                    </a:srgbClr>
                  </a:outerShdw>
                </a:effectLst>
              </a:rPr>
              <a:t>Деревянная </a:t>
            </a:r>
            <a:r>
              <a:rPr lang="ru-RU" sz="3200" b="1" i="1" dirty="0">
                <a:ln>
                  <a:solidFill>
                    <a:schemeClr val="tx1"/>
                  </a:solidFill>
                </a:ln>
                <a:effectLst>
                  <a:glow rad="139700">
                    <a:schemeClr val="accent6">
                      <a:satMod val="175000"/>
                      <a:alpha val="40000"/>
                    </a:schemeClr>
                  </a:glow>
                  <a:outerShdw blurRad="38100" dist="38100" dir="2700000" algn="tl">
                    <a:srgbClr val="000000">
                      <a:alpha val="43137"/>
                    </a:srgbClr>
                  </a:outerShdw>
                </a:effectLst>
              </a:rPr>
              <a:t>крепь </a:t>
            </a:r>
          </a:p>
        </p:txBody>
      </p:sp>
      <p:sp>
        <p:nvSpPr>
          <p:cNvPr id="8" name="Прямоугольник 7"/>
          <p:cNvSpPr/>
          <p:nvPr/>
        </p:nvSpPr>
        <p:spPr>
          <a:xfrm>
            <a:off x="2843808" y="980728"/>
            <a:ext cx="6048672" cy="3416320"/>
          </a:xfrm>
          <a:prstGeom prst="rect">
            <a:avLst/>
          </a:prstGeom>
        </p:spPr>
        <p:txBody>
          <a:bodyPr wrap="square">
            <a:spAutoFit/>
          </a:bodyPr>
          <a:lstStyle/>
          <a:p>
            <a:pPr algn="ctr"/>
            <a:r>
              <a:rPr lang="ru-RU" sz="2400" dirty="0" smtClean="0">
                <a:ln>
                  <a:solidFill>
                    <a:schemeClr val="tx1"/>
                  </a:solidFill>
                </a:ln>
                <a:effectLst>
                  <a:glow rad="101600">
                    <a:schemeClr val="bg1">
                      <a:alpha val="60000"/>
                    </a:schemeClr>
                  </a:glow>
                  <a:outerShdw blurRad="38100" dist="38100" dir="2700000" algn="tl">
                    <a:srgbClr val="000000">
                      <a:alpha val="43137"/>
                    </a:srgbClr>
                  </a:outerShdw>
                </a:effectLst>
                <a:latin typeface="Corbel" pitchFamily="34" charset="0"/>
              </a:rPr>
              <a:t>–  используют преимущественно хвойных пород (сосна, ель, лиственница) В зависимости от формы, размеров и характера обработки поверхности применяют два сорта леса: круглый (бревна, подтоварник, стойки) и пиленый (пластины, распилы, брусья, доски, обаполы).</a:t>
            </a:r>
          </a:p>
          <a:p>
            <a:pPr algn="ctr"/>
            <a:endParaRPr lang="ru-RU" sz="2400" dirty="0">
              <a:ln>
                <a:solidFill>
                  <a:schemeClr val="tx1"/>
                </a:solidFill>
              </a:ln>
              <a:effectLst>
                <a:glow rad="101600">
                  <a:schemeClr val="bg1">
                    <a:alpha val="60000"/>
                  </a:schemeClr>
                </a:glow>
              </a:effectLst>
            </a:endParaRPr>
          </a:p>
        </p:txBody>
      </p:sp>
      <p:graphicFrame>
        <p:nvGraphicFramePr>
          <p:cNvPr id="10" name="Таблица 9"/>
          <p:cNvGraphicFramePr>
            <a:graphicFrameLocks noGrp="1"/>
          </p:cNvGraphicFramePr>
          <p:nvPr/>
        </p:nvGraphicFramePr>
        <p:xfrm>
          <a:off x="1691680" y="5733256"/>
          <a:ext cx="6096000" cy="918210"/>
        </p:xfrm>
        <a:graphic>
          <a:graphicData uri="http://schemas.openxmlformats.org/drawingml/2006/table">
            <a:tbl>
              <a:tblPr/>
              <a:tblGrid>
                <a:gridCol w="6096000"/>
              </a:tblGrid>
              <a:tr h="0">
                <a:tc>
                  <a:txBody>
                    <a:bodyPr/>
                    <a:lstStyle/>
                    <a:p>
                      <a:pPr algn="ctr" fontAlgn="t"/>
                      <a:r>
                        <a:rPr lang="ru-RU" b="1" dirty="0"/>
                        <a:t>Сортамент пиленного материала</a:t>
                      </a:r>
                      <a:r>
                        <a:rPr lang="ru-RU" dirty="0"/>
                        <a:t/>
                      </a:r>
                      <a:br>
                        <a:rPr lang="ru-RU" dirty="0"/>
                      </a:br>
                      <a:r>
                        <a:rPr lang="ru-RU" dirty="0"/>
                        <a:t>а) распил; б) брусья; в) доски обрезные («затяжка»);г) доски </a:t>
                      </a:r>
                      <a:r>
                        <a:rPr lang="ru-RU" dirty="0" err="1"/>
                        <a:t>необрезные</a:t>
                      </a:r>
                      <a:r>
                        <a:rPr lang="ru-RU" dirty="0"/>
                        <a:t> («затяжка»); </a:t>
                      </a:r>
                      <a:r>
                        <a:rPr lang="ru-RU" dirty="0" err="1"/>
                        <a:t>д</a:t>
                      </a:r>
                      <a:r>
                        <a:rPr lang="ru-RU" dirty="0"/>
                        <a:t>) обаполы (горбыли).</a:t>
                      </a:r>
                    </a:p>
                  </a:txBody>
                  <a:tcPr marL="47625" marR="47625" marT="47625" marB="47625">
                    <a:lnL>
                      <a:noFill/>
                    </a:lnL>
                    <a:lnR>
                      <a:noFill/>
                    </a:lnR>
                    <a:lnT>
                      <a:noFill/>
                    </a:lnT>
                    <a:lnB>
                      <a:noFill/>
                    </a:lnB>
                    <a:blipFill>
                      <a:blip r:embed="rId2"/>
                      <a:stretch>
                        <a:fillRect/>
                      </a:stretch>
                    </a:blipFill>
                  </a:tcPr>
                </a:tc>
              </a:tr>
            </a:tbl>
          </a:graphicData>
        </a:graphic>
      </p:graphicFrame>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9458" name="Picture 2" descr="Деревянная рамная крепь горных выработок"/>
          <p:cNvPicPr>
            <a:picLocks noChangeAspect="1" noChangeArrowheads="1"/>
          </p:cNvPicPr>
          <p:nvPr/>
        </p:nvPicPr>
        <p:blipFill>
          <a:blip r:embed="rId3" cstate="print"/>
          <a:srcRect/>
          <a:stretch>
            <a:fillRect/>
          </a:stretch>
        </p:blipFill>
        <p:spPr bwMode="auto">
          <a:xfrm>
            <a:off x="2483768" y="1456701"/>
            <a:ext cx="6336704" cy="5048229"/>
          </a:xfrm>
          <a:prstGeom prst="rect">
            <a:avLst/>
          </a:prstGeom>
          <a:ln>
            <a:noFill/>
          </a:ln>
          <a:effectLst>
            <a:softEdge rad="112500"/>
          </a:effectLst>
        </p:spPr>
      </p:pic>
      <p:pic>
        <p:nvPicPr>
          <p:cNvPr id="6" name="Picture 8" descr="http://www.beroepen-plaatjes.nl/files/beroepen-plaatjes/mijnwerkers/mijnwerkers-5328466.gif"/>
          <p:cNvPicPr>
            <a:picLocks noChangeAspect="1" noChangeArrowheads="1"/>
          </p:cNvPicPr>
          <p:nvPr/>
        </p:nvPicPr>
        <p:blipFill>
          <a:blip r:embed="rId4" cstate="print"/>
          <a:srcRect/>
          <a:stretch>
            <a:fillRect/>
          </a:stretch>
        </p:blipFill>
        <p:spPr bwMode="auto">
          <a:xfrm flipH="1">
            <a:off x="7225401" y="0"/>
            <a:ext cx="1918599" cy="2852936"/>
          </a:xfrm>
          <a:prstGeom prst="rect">
            <a:avLst/>
          </a:prstGeom>
          <a:ln>
            <a:noFill/>
          </a:ln>
          <a:effectLst>
            <a:outerShdw blurRad="292100" dist="139700" dir="2700000" algn="tl" rotWithShape="0">
              <a:srgbClr val="333333">
                <a:alpha val="65000"/>
              </a:srgbClr>
            </a:outerShdw>
          </a:effectLst>
        </p:spPr>
      </p:pic>
      <p:sp>
        <p:nvSpPr>
          <p:cNvPr id="5" name="Прямоугольник 4"/>
          <p:cNvSpPr/>
          <p:nvPr/>
        </p:nvSpPr>
        <p:spPr>
          <a:xfrm>
            <a:off x="0" y="0"/>
            <a:ext cx="5868144" cy="4801314"/>
          </a:xfrm>
          <a:prstGeom prst="rect">
            <a:avLst/>
          </a:prstGeom>
        </p:spPr>
        <p:txBody>
          <a:bodyPr wrap="square">
            <a:spAutoFit/>
          </a:bodyPr>
          <a:lstStyle/>
          <a:p>
            <a:pPr algn="ctr"/>
            <a:r>
              <a:rPr lang="ru-RU" b="1" i="1" dirty="0">
                <a:ln>
                  <a:solidFill>
                    <a:schemeClr val="tx1"/>
                  </a:solidFill>
                </a:ln>
                <a:effectLst>
                  <a:glow rad="101600">
                    <a:schemeClr val="bg1">
                      <a:alpha val="60000"/>
                    </a:schemeClr>
                  </a:glow>
                  <a:outerShdw blurRad="38100" dist="38100" dir="2700000" algn="tl">
                    <a:srgbClr val="000000">
                      <a:alpha val="43137"/>
                    </a:srgbClr>
                  </a:outerShdw>
                </a:effectLst>
              </a:rPr>
              <a:t>Соединение стоек с </a:t>
            </a:r>
            <a:r>
              <a:rPr lang="ru-RU" b="1" i="1" dirty="0" err="1">
                <a:ln>
                  <a:solidFill>
                    <a:schemeClr val="tx1"/>
                  </a:solidFill>
                </a:ln>
                <a:effectLst>
                  <a:glow rad="101600">
                    <a:schemeClr val="bg1">
                      <a:alpha val="60000"/>
                    </a:schemeClr>
                  </a:glow>
                  <a:outerShdw blurRad="38100" dist="38100" dir="2700000" algn="tl">
                    <a:srgbClr val="000000">
                      <a:alpha val="43137"/>
                    </a:srgbClr>
                  </a:outerShdw>
                </a:effectLst>
              </a:rPr>
              <a:t>верхняком</a:t>
            </a:r>
            <a:r>
              <a:rPr lang="ru-RU" b="1" i="1" dirty="0">
                <a:ln>
                  <a:solidFill>
                    <a:schemeClr val="tx1"/>
                  </a:solidFill>
                </a:ln>
                <a:effectLst>
                  <a:glow rad="101600">
                    <a:schemeClr val="bg1">
                      <a:alpha val="60000"/>
                    </a:schemeClr>
                  </a:glow>
                  <a:outerShdw blurRad="38100" dist="38100" dir="2700000" algn="tl">
                    <a:srgbClr val="000000">
                      <a:alpha val="43137"/>
                    </a:srgbClr>
                  </a:outerShdw>
                </a:effectLst>
              </a:rPr>
              <a:t>: </a:t>
            </a:r>
            <a:endParaRPr lang="ru-RU" b="1" i="1" dirty="0" smtClean="0">
              <a:ln>
                <a:solidFill>
                  <a:schemeClr val="tx1"/>
                </a:solidFill>
              </a:ln>
              <a:effectLst>
                <a:glow rad="101600">
                  <a:schemeClr val="bg1">
                    <a:alpha val="60000"/>
                  </a:schemeClr>
                </a:glow>
                <a:outerShdw blurRad="38100" dist="38100" dir="2700000" algn="tl">
                  <a:srgbClr val="000000">
                    <a:alpha val="43137"/>
                  </a:srgbClr>
                </a:outerShdw>
              </a:effectLst>
            </a:endParaRPr>
          </a:p>
          <a:p>
            <a:r>
              <a:rPr lang="ru-RU" b="1" i="1" dirty="0" smtClean="0">
                <a:ln>
                  <a:solidFill>
                    <a:schemeClr val="tx1"/>
                  </a:solidFill>
                </a:ln>
                <a:effectLst>
                  <a:glow rad="101600">
                    <a:schemeClr val="bg1">
                      <a:alpha val="60000"/>
                    </a:schemeClr>
                  </a:glow>
                  <a:outerShdw blurRad="38100" dist="38100" dir="2700000" algn="tl">
                    <a:srgbClr val="000000">
                      <a:alpha val="43137"/>
                    </a:srgbClr>
                  </a:outerShdw>
                </a:effectLst>
              </a:rPr>
              <a:t/>
            </a:r>
            <a:br>
              <a:rPr lang="ru-RU" b="1" i="1" dirty="0" smtClean="0">
                <a:ln>
                  <a:solidFill>
                    <a:schemeClr val="tx1"/>
                  </a:solidFill>
                </a:ln>
                <a:effectLst>
                  <a:glow rad="101600">
                    <a:schemeClr val="bg1">
                      <a:alpha val="60000"/>
                    </a:schemeClr>
                  </a:glow>
                  <a:outerShdw blurRad="38100" dist="38100" dir="2700000" algn="tl">
                    <a:srgbClr val="000000">
                      <a:alpha val="43137"/>
                    </a:srgbClr>
                  </a:outerShdw>
                </a:effectLst>
              </a:rPr>
            </a:br>
            <a:r>
              <a:rPr lang="ru-RU" b="1" i="1" dirty="0">
                <a:ln>
                  <a:solidFill>
                    <a:schemeClr val="tx1"/>
                  </a:solidFill>
                </a:ln>
                <a:effectLst>
                  <a:glow rad="101600">
                    <a:schemeClr val="bg1">
                      <a:alpha val="60000"/>
                    </a:schemeClr>
                  </a:glow>
                  <a:outerShdw blurRad="38100" dist="38100" dir="2700000" algn="tl">
                    <a:srgbClr val="000000">
                      <a:alpha val="43137"/>
                    </a:srgbClr>
                  </a:outerShdw>
                </a:effectLst>
              </a:rPr>
              <a:t>а) при давлении сверху</a:t>
            </a:r>
            <a:r>
              <a:rPr lang="ru-RU" b="1" i="1" dirty="0" smtClean="0">
                <a:ln>
                  <a:solidFill>
                    <a:schemeClr val="tx1"/>
                  </a:solidFill>
                </a:ln>
                <a:effectLst>
                  <a:glow rad="101600">
                    <a:schemeClr val="bg1">
                      <a:alpha val="60000"/>
                    </a:schemeClr>
                  </a:glow>
                  <a:outerShdw blurRad="38100" dist="38100" dir="2700000" algn="tl">
                    <a:srgbClr val="000000">
                      <a:alpha val="43137"/>
                    </a:srgbClr>
                  </a:outerShdw>
                </a:effectLst>
              </a:rPr>
              <a:t>;</a:t>
            </a:r>
          </a:p>
          <a:p>
            <a:r>
              <a:rPr lang="ru-RU" b="1" i="1" dirty="0" smtClean="0">
                <a:ln>
                  <a:solidFill>
                    <a:schemeClr val="tx1"/>
                  </a:solidFill>
                </a:ln>
                <a:effectLst>
                  <a:glow rad="101600">
                    <a:schemeClr val="bg1">
                      <a:alpha val="60000"/>
                    </a:schemeClr>
                  </a:glow>
                  <a:outerShdw blurRad="38100" dist="38100" dir="2700000" algn="tl">
                    <a:srgbClr val="000000">
                      <a:alpha val="43137"/>
                    </a:srgbClr>
                  </a:outerShdw>
                </a:effectLst>
              </a:rPr>
              <a:t/>
            </a:r>
            <a:br>
              <a:rPr lang="ru-RU" b="1" i="1" dirty="0" smtClean="0">
                <a:ln>
                  <a:solidFill>
                    <a:schemeClr val="tx1"/>
                  </a:solidFill>
                </a:ln>
                <a:effectLst>
                  <a:glow rad="101600">
                    <a:schemeClr val="bg1">
                      <a:alpha val="60000"/>
                    </a:schemeClr>
                  </a:glow>
                  <a:outerShdw blurRad="38100" dist="38100" dir="2700000" algn="tl">
                    <a:srgbClr val="000000">
                      <a:alpha val="43137"/>
                    </a:srgbClr>
                  </a:outerShdw>
                </a:effectLst>
              </a:rPr>
            </a:br>
            <a:r>
              <a:rPr lang="ru-RU" b="1" i="1" dirty="0">
                <a:ln>
                  <a:solidFill>
                    <a:schemeClr val="tx1"/>
                  </a:solidFill>
                </a:ln>
                <a:effectLst>
                  <a:glow rad="101600">
                    <a:schemeClr val="bg1">
                      <a:alpha val="60000"/>
                    </a:schemeClr>
                  </a:glow>
                  <a:outerShdw blurRad="38100" dist="38100" dir="2700000" algn="tl">
                    <a:srgbClr val="000000">
                      <a:alpha val="43137"/>
                    </a:srgbClr>
                  </a:outerShdw>
                </a:effectLst>
              </a:rPr>
              <a:t>б) при давлении сбоку</a:t>
            </a:r>
            <a:r>
              <a:rPr lang="ru-RU" b="1" i="1" dirty="0" smtClean="0">
                <a:ln>
                  <a:solidFill>
                    <a:schemeClr val="tx1"/>
                  </a:solidFill>
                </a:ln>
                <a:effectLst>
                  <a:glow rad="101600">
                    <a:schemeClr val="bg1">
                      <a:alpha val="60000"/>
                    </a:schemeClr>
                  </a:glow>
                  <a:outerShdw blurRad="38100" dist="38100" dir="2700000" algn="tl">
                    <a:srgbClr val="000000">
                      <a:alpha val="43137"/>
                    </a:srgbClr>
                  </a:outerShdw>
                </a:effectLst>
              </a:rPr>
              <a:t>;</a:t>
            </a:r>
          </a:p>
          <a:p>
            <a:r>
              <a:rPr lang="ru-RU" b="1" i="1" dirty="0" smtClean="0">
                <a:ln>
                  <a:solidFill>
                    <a:schemeClr val="tx1"/>
                  </a:solidFill>
                </a:ln>
                <a:effectLst>
                  <a:glow rad="101600">
                    <a:schemeClr val="bg1">
                      <a:alpha val="60000"/>
                    </a:schemeClr>
                  </a:glow>
                  <a:outerShdw blurRad="38100" dist="38100" dir="2700000" algn="tl">
                    <a:srgbClr val="000000">
                      <a:alpha val="43137"/>
                    </a:srgbClr>
                  </a:outerShdw>
                </a:effectLst>
              </a:rPr>
              <a:t/>
            </a:r>
            <a:br>
              <a:rPr lang="ru-RU" b="1" i="1" dirty="0" smtClean="0">
                <a:ln>
                  <a:solidFill>
                    <a:schemeClr val="tx1"/>
                  </a:solidFill>
                </a:ln>
                <a:effectLst>
                  <a:glow rad="101600">
                    <a:schemeClr val="bg1">
                      <a:alpha val="60000"/>
                    </a:schemeClr>
                  </a:glow>
                  <a:outerShdw blurRad="38100" dist="38100" dir="2700000" algn="tl">
                    <a:srgbClr val="000000">
                      <a:alpha val="43137"/>
                    </a:srgbClr>
                  </a:outerShdw>
                </a:effectLst>
              </a:rPr>
            </a:br>
            <a:r>
              <a:rPr lang="ru-RU" b="1" i="1" dirty="0">
                <a:ln>
                  <a:solidFill>
                    <a:schemeClr val="tx1"/>
                  </a:solidFill>
                </a:ln>
                <a:effectLst>
                  <a:glow rad="101600">
                    <a:schemeClr val="bg1">
                      <a:alpha val="60000"/>
                    </a:schemeClr>
                  </a:glow>
                  <a:outerShdw blurRad="38100" dist="38100" dir="2700000" algn="tl">
                    <a:srgbClr val="000000">
                      <a:alpha val="43137"/>
                    </a:srgbClr>
                  </a:outerShdw>
                </a:effectLst>
              </a:rPr>
              <a:t>в) при давлении сверху и сбоку</a:t>
            </a:r>
            <a:r>
              <a:rPr lang="ru-RU" b="1" i="1" dirty="0" smtClean="0">
                <a:ln>
                  <a:solidFill>
                    <a:schemeClr val="tx1"/>
                  </a:solidFill>
                </a:ln>
                <a:effectLst>
                  <a:glow rad="101600">
                    <a:schemeClr val="bg1">
                      <a:alpha val="60000"/>
                    </a:schemeClr>
                  </a:glow>
                  <a:outerShdw blurRad="38100" dist="38100" dir="2700000" algn="tl">
                    <a:srgbClr val="000000">
                      <a:alpha val="43137"/>
                    </a:srgbClr>
                  </a:outerShdw>
                </a:effectLst>
              </a:rPr>
              <a:t>;</a:t>
            </a:r>
          </a:p>
          <a:p>
            <a:r>
              <a:rPr lang="ru-RU" b="1" i="1" dirty="0" smtClean="0">
                <a:ln>
                  <a:solidFill>
                    <a:schemeClr val="tx1"/>
                  </a:solidFill>
                </a:ln>
                <a:effectLst>
                  <a:glow rad="101600">
                    <a:schemeClr val="bg1">
                      <a:alpha val="60000"/>
                    </a:schemeClr>
                  </a:glow>
                  <a:outerShdw blurRad="38100" dist="38100" dir="2700000" algn="tl">
                    <a:srgbClr val="000000">
                      <a:alpha val="43137"/>
                    </a:srgbClr>
                  </a:outerShdw>
                </a:effectLst>
              </a:rPr>
              <a:t/>
            </a:r>
            <a:br>
              <a:rPr lang="ru-RU" b="1" i="1" dirty="0" smtClean="0">
                <a:ln>
                  <a:solidFill>
                    <a:schemeClr val="tx1"/>
                  </a:solidFill>
                </a:ln>
                <a:effectLst>
                  <a:glow rad="101600">
                    <a:schemeClr val="bg1">
                      <a:alpha val="60000"/>
                    </a:schemeClr>
                  </a:glow>
                  <a:outerShdw blurRad="38100" dist="38100" dir="2700000" algn="tl">
                    <a:srgbClr val="000000">
                      <a:alpha val="43137"/>
                    </a:srgbClr>
                  </a:outerShdw>
                </a:effectLst>
              </a:rPr>
            </a:br>
            <a:r>
              <a:rPr lang="ru-RU" b="1" i="1" dirty="0">
                <a:ln>
                  <a:solidFill>
                    <a:schemeClr val="tx1"/>
                  </a:solidFill>
                </a:ln>
                <a:effectLst>
                  <a:glow rad="101600">
                    <a:schemeClr val="bg1">
                      <a:alpha val="60000"/>
                    </a:schemeClr>
                  </a:glow>
                  <a:outerShdw blurRad="38100" dist="38100" dir="2700000" algn="tl">
                    <a:srgbClr val="000000">
                      <a:alpha val="43137"/>
                    </a:srgbClr>
                  </a:outerShdw>
                </a:effectLst>
              </a:rPr>
              <a:t>г) крепление выработки </a:t>
            </a:r>
            <a:r>
              <a:rPr lang="ru-RU" b="1" i="1" dirty="0" err="1">
                <a:ln>
                  <a:solidFill>
                    <a:schemeClr val="tx1"/>
                  </a:solidFill>
                </a:ln>
                <a:effectLst>
                  <a:glow rad="101600">
                    <a:schemeClr val="bg1">
                      <a:alpha val="60000"/>
                    </a:schemeClr>
                  </a:glow>
                  <a:outerShdw blurRad="38100" dist="38100" dir="2700000" algn="tl">
                    <a:srgbClr val="000000">
                      <a:alpha val="43137"/>
                    </a:srgbClr>
                  </a:outerShdw>
                </a:effectLst>
              </a:rPr>
              <a:t>вразбежку</a:t>
            </a:r>
            <a:r>
              <a:rPr lang="ru-RU" b="1" i="1" dirty="0" smtClean="0">
                <a:ln>
                  <a:solidFill>
                    <a:schemeClr val="tx1"/>
                  </a:solidFill>
                </a:ln>
                <a:effectLst>
                  <a:glow rad="101600">
                    <a:schemeClr val="bg1">
                      <a:alpha val="60000"/>
                    </a:schemeClr>
                  </a:glow>
                  <a:outerShdw blurRad="38100" dist="38100" dir="2700000" algn="tl">
                    <a:srgbClr val="000000">
                      <a:alpha val="43137"/>
                    </a:srgbClr>
                  </a:outerShdw>
                </a:effectLst>
              </a:rPr>
              <a:t>;</a:t>
            </a:r>
          </a:p>
          <a:p>
            <a:r>
              <a:rPr lang="ru-RU" b="1" i="1" dirty="0" smtClean="0">
                <a:ln>
                  <a:solidFill>
                    <a:schemeClr val="tx1"/>
                  </a:solidFill>
                </a:ln>
                <a:effectLst>
                  <a:glow rad="101600">
                    <a:schemeClr val="bg1">
                      <a:alpha val="60000"/>
                    </a:schemeClr>
                  </a:glow>
                  <a:outerShdw blurRad="38100" dist="38100" dir="2700000" algn="tl">
                    <a:srgbClr val="000000">
                      <a:alpha val="43137"/>
                    </a:srgbClr>
                  </a:outerShdw>
                </a:effectLst>
              </a:rPr>
              <a:t/>
            </a:r>
            <a:br>
              <a:rPr lang="ru-RU" b="1" i="1" dirty="0" smtClean="0">
                <a:ln>
                  <a:solidFill>
                    <a:schemeClr val="tx1"/>
                  </a:solidFill>
                </a:ln>
                <a:effectLst>
                  <a:glow rad="101600">
                    <a:schemeClr val="bg1">
                      <a:alpha val="60000"/>
                    </a:schemeClr>
                  </a:glow>
                  <a:outerShdw blurRad="38100" dist="38100" dir="2700000" algn="tl">
                    <a:srgbClr val="000000">
                      <a:alpha val="43137"/>
                    </a:srgbClr>
                  </a:outerShdw>
                </a:effectLst>
              </a:rPr>
            </a:br>
            <a:r>
              <a:rPr lang="ru-RU" b="1" i="1" dirty="0" err="1">
                <a:ln>
                  <a:solidFill>
                    <a:schemeClr val="tx1"/>
                  </a:solidFill>
                </a:ln>
                <a:effectLst>
                  <a:glow rad="101600">
                    <a:schemeClr val="bg1">
                      <a:alpha val="60000"/>
                    </a:schemeClr>
                  </a:glow>
                  <a:outerShdw blurRad="38100" dist="38100" dir="2700000" algn="tl">
                    <a:srgbClr val="000000">
                      <a:alpha val="43137"/>
                    </a:srgbClr>
                  </a:outerShdw>
                </a:effectLst>
              </a:rPr>
              <a:t>д</a:t>
            </a:r>
            <a:r>
              <a:rPr lang="ru-RU" b="1" i="1" dirty="0">
                <a:ln>
                  <a:solidFill>
                    <a:schemeClr val="tx1"/>
                  </a:solidFill>
                </a:ln>
                <a:effectLst>
                  <a:glow rad="101600">
                    <a:schemeClr val="bg1">
                      <a:alpha val="60000"/>
                    </a:schemeClr>
                  </a:glow>
                  <a:outerShdw blurRad="38100" dist="38100" dir="2700000" algn="tl">
                    <a:srgbClr val="000000">
                      <a:alpha val="43137"/>
                    </a:srgbClr>
                  </a:outerShdw>
                </a:effectLst>
              </a:rPr>
              <a:t>) крепление выработки сплошное; </a:t>
            </a:r>
            <a:endParaRPr lang="ru-RU" b="1" i="1" dirty="0" smtClean="0">
              <a:ln>
                <a:solidFill>
                  <a:schemeClr val="tx1"/>
                </a:solidFill>
              </a:ln>
              <a:effectLst>
                <a:glow rad="101600">
                  <a:schemeClr val="bg1">
                    <a:alpha val="60000"/>
                  </a:schemeClr>
                </a:glow>
                <a:outerShdw blurRad="38100" dist="38100" dir="2700000" algn="tl">
                  <a:srgbClr val="000000">
                    <a:alpha val="43137"/>
                  </a:srgbClr>
                </a:outerShdw>
              </a:effectLst>
            </a:endParaRPr>
          </a:p>
          <a:p>
            <a:r>
              <a:rPr lang="ru-RU" b="1" i="1" dirty="0" smtClean="0">
                <a:ln>
                  <a:solidFill>
                    <a:schemeClr val="tx1"/>
                  </a:solidFill>
                </a:ln>
                <a:effectLst>
                  <a:glow rad="101600">
                    <a:schemeClr val="bg1">
                      <a:alpha val="60000"/>
                    </a:schemeClr>
                  </a:glow>
                  <a:outerShdw blurRad="38100" dist="38100" dir="2700000" algn="tl">
                    <a:srgbClr val="000000">
                      <a:alpha val="43137"/>
                    </a:srgbClr>
                  </a:outerShdw>
                </a:effectLst>
              </a:rPr>
              <a:t/>
            </a:r>
            <a:br>
              <a:rPr lang="ru-RU" b="1" i="1" dirty="0" smtClean="0">
                <a:ln>
                  <a:solidFill>
                    <a:schemeClr val="tx1"/>
                  </a:solidFill>
                </a:ln>
                <a:effectLst>
                  <a:glow rad="101600">
                    <a:schemeClr val="bg1">
                      <a:alpha val="60000"/>
                    </a:schemeClr>
                  </a:glow>
                  <a:outerShdw blurRad="38100" dist="38100" dir="2700000" algn="tl">
                    <a:srgbClr val="000000">
                      <a:alpha val="43137"/>
                    </a:srgbClr>
                  </a:outerShdw>
                </a:effectLst>
              </a:rPr>
            </a:br>
            <a:r>
              <a:rPr lang="ru-RU" b="1" i="1" dirty="0">
                <a:ln>
                  <a:solidFill>
                    <a:schemeClr val="tx1"/>
                  </a:solidFill>
                </a:ln>
                <a:effectLst>
                  <a:glow rad="101600">
                    <a:schemeClr val="bg1">
                      <a:alpha val="60000"/>
                    </a:schemeClr>
                  </a:glow>
                  <a:outerShdw blurRad="38100" dist="38100" dir="2700000" algn="tl">
                    <a:srgbClr val="000000">
                      <a:alpha val="43137"/>
                    </a:srgbClr>
                  </a:outerShdw>
                </a:effectLst>
              </a:rPr>
              <a:t>1- </a:t>
            </a:r>
            <a:r>
              <a:rPr lang="ru-RU" b="1" i="1" dirty="0" err="1">
                <a:ln>
                  <a:solidFill>
                    <a:schemeClr val="tx1"/>
                  </a:solidFill>
                </a:ln>
                <a:effectLst>
                  <a:glow rad="101600">
                    <a:schemeClr val="bg1">
                      <a:alpha val="60000"/>
                    </a:schemeClr>
                  </a:glow>
                  <a:outerShdw blurRad="38100" dist="38100" dir="2700000" algn="tl">
                    <a:srgbClr val="000000">
                      <a:alpha val="43137"/>
                    </a:srgbClr>
                  </a:outerShdw>
                </a:effectLst>
              </a:rPr>
              <a:t>верхняк</a:t>
            </a:r>
            <a:r>
              <a:rPr lang="ru-RU" b="1" i="1" dirty="0" smtClean="0">
                <a:ln>
                  <a:solidFill>
                    <a:schemeClr val="tx1"/>
                  </a:solidFill>
                </a:ln>
                <a:effectLst>
                  <a:glow rad="101600">
                    <a:schemeClr val="bg1">
                      <a:alpha val="60000"/>
                    </a:schemeClr>
                  </a:glow>
                  <a:outerShdw blurRad="38100" dist="38100" dir="2700000" algn="tl">
                    <a:srgbClr val="000000">
                      <a:alpha val="43137"/>
                    </a:srgbClr>
                  </a:outerShdw>
                </a:effectLst>
              </a:rPr>
              <a:t>;</a:t>
            </a:r>
          </a:p>
          <a:p>
            <a:r>
              <a:rPr lang="ru-RU" b="1" i="1" dirty="0" smtClean="0">
                <a:ln>
                  <a:solidFill>
                    <a:schemeClr val="tx1"/>
                  </a:solidFill>
                </a:ln>
                <a:effectLst>
                  <a:glow rad="101600">
                    <a:schemeClr val="bg1">
                      <a:alpha val="60000"/>
                    </a:schemeClr>
                  </a:glow>
                  <a:outerShdw blurRad="38100" dist="38100" dir="2700000" algn="tl">
                    <a:srgbClr val="000000">
                      <a:alpha val="43137"/>
                    </a:srgbClr>
                  </a:outerShdw>
                </a:effectLst>
              </a:rPr>
              <a:t/>
            </a:r>
            <a:br>
              <a:rPr lang="ru-RU" b="1" i="1" dirty="0" smtClean="0">
                <a:ln>
                  <a:solidFill>
                    <a:schemeClr val="tx1"/>
                  </a:solidFill>
                </a:ln>
                <a:effectLst>
                  <a:glow rad="101600">
                    <a:schemeClr val="bg1">
                      <a:alpha val="60000"/>
                    </a:schemeClr>
                  </a:glow>
                  <a:outerShdw blurRad="38100" dist="38100" dir="2700000" algn="tl">
                    <a:srgbClr val="000000">
                      <a:alpha val="43137"/>
                    </a:srgbClr>
                  </a:outerShdw>
                </a:effectLst>
              </a:rPr>
            </a:br>
            <a:r>
              <a:rPr lang="ru-RU" b="1" i="1" dirty="0">
                <a:ln>
                  <a:solidFill>
                    <a:schemeClr val="tx1"/>
                  </a:solidFill>
                </a:ln>
                <a:effectLst>
                  <a:glow rad="101600">
                    <a:schemeClr val="bg1">
                      <a:alpha val="60000"/>
                    </a:schemeClr>
                  </a:glow>
                  <a:outerShdw blurRad="38100" dist="38100" dir="2700000" algn="tl">
                    <a:srgbClr val="000000">
                      <a:alpha val="43137"/>
                    </a:srgbClr>
                  </a:outerShdw>
                </a:effectLst>
              </a:rPr>
              <a:t>2- стойка</a:t>
            </a:r>
            <a:r>
              <a:rPr lang="ru-RU" b="1" i="1" dirty="0" smtClean="0">
                <a:ln>
                  <a:solidFill>
                    <a:schemeClr val="tx1"/>
                  </a:solidFill>
                </a:ln>
                <a:effectLst>
                  <a:glow rad="101600">
                    <a:schemeClr val="bg1">
                      <a:alpha val="60000"/>
                    </a:schemeClr>
                  </a:glow>
                  <a:outerShdw blurRad="38100" dist="38100" dir="2700000" algn="tl">
                    <a:srgbClr val="000000">
                      <a:alpha val="43137"/>
                    </a:srgbClr>
                  </a:outerShdw>
                </a:effectLst>
              </a:rPr>
              <a:t>;</a:t>
            </a:r>
          </a:p>
          <a:p>
            <a:r>
              <a:rPr lang="ru-RU" b="1" i="1" dirty="0" smtClean="0">
                <a:ln>
                  <a:solidFill>
                    <a:schemeClr val="tx1"/>
                  </a:solidFill>
                </a:ln>
                <a:effectLst>
                  <a:glow rad="101600">
                    <a:schemeClr val="bg1">
                      <a:alpha val="60000"/>
                    </a:schemeClr>
                  </a:glow>
                  <a:outerShdw blurRad="38100" dist="38100" dir="2700000" algn="tl">
                    <a:srgbClr val="000000">
                      <a:alpha val="43137"/>
                    </a:srgbClr>
                  </a:outerShdw>
                </a:effectLst>
              </a:rPr>
              <a:t/>
            </a:r>
            <a:br>
              <a:rPr lang="ru-RU" b="1" i="1" dirty="0" smtClean="0">
                <a:ln>
                  <a:solidFill>
                    <a:schemeClr val="tx1"/>
                  </a:solidFill>
                </a:ln>
                <a:effectLst>
                  <a:glow rad="101600">
                    <a:schemeClr val="bg1">
                      <a:alpha val="60000"/>
                    </a:schemeClr>
                  </a:glow>
                  <a:outerShdw blurRad="38100" dist="38100" dir="2700000" algn="tl">
                    <a:srgbClr val="000000">
                      <a:alpha val="43137"/>
                    </a:srgbClr>
                  </a:outerShdw>
                </a:effectLst>
              </a:rPr>
            </a:br>
            <a:r>
              <a:rPr lang="ru-RU" b="1" i="1" dirty="0">
                <a:ln>
                  <a:solidFill>
                    <a:schemeClr val="tx1"/>
                  </a:solidFill>
                </a:ln>
                <a:effectLst>
                  <a:glow rad="101600">
                    <a:schemeClr val="bg1">
                      <a:alpha val="60000"/>
                    </a:schemeClr>
                  </a:glow>
                  <a:outerShdw blurRad="38100" dist="38100" dir="2700000" algn="tl">
                    <a:srgbClr val="000000">
                      <a:alpha val="43137"/>
                    </a:srgbClr>
                  </a:outerShdw>
                </a:effectLst>
              </a:rPr>
              <a:t>3- Затяжка;</a:t>
            </a:r>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8434" name="Picture 2" descr="Деревянные крепежные рамы.а, в, г – неполные, б- полные."/>
          <p:cNvPicPr>
            <a:picLocks noChangeAspect="1" noChangeArrowheads="1"/>
          </p:cNvPicPr>
          <p:nvPr/>
        </p:nvPicPr>
        <p:blipFill>
          <a:blip r:embed="rId3" cstate="print"/>
          <a:srcRect/>
          <a:stretch>
            <a:fillRect/>
          </a:stretch>
        </p:blipFill>
        <p:spPr bwMode="auto">
          <a:xfrm>
            <a:off x="1043608" y="0"/>
            <a:ext cx="6696744" cy="4177628"/>
          </a:xfrm>
          <a:prstGeom prst="rect">
            <a:avLst/>
          </a:prstGeom>
          <a:ln>
            <a:noFill/>
          </a:ln>
          <a:effectLst>
            <a:softEdge rad="112500"/>
          </a:effectLst>
        </p:spPr>
      </p:pic>
      <p:sp>
        <p:nvSpPr>
          <p:cNvPr id="5" name="Прямоугольник 4"/>
          <p:cNvSpPr/>
          <p:nvPr/>
        </p:nvSpPr>
        <p:spPr>
          <a:xfrm>
            <a:off x="179512" y="3995678"/>
            <a:ext cx="8964488" cy="2862322"/>
          </a:xfrm>
          <a:prstGeom prst="rect">
            <a:avLst/>
          </a:prstGeom>
        </p:spPr>
        <p:txBody>
          <a:bodyPr wrap="square">
            <a:spAutoFit/>
          </a:bodyPr>
          <a:lstStyle/>
          <a:p>
            <a:pPr algn="ctr"/>
            <a:r>
              <a:rPr lang="ru-RU" sz="2000" dirty="0">
                <a:ln>
                  <a:solidFill>
                    <a:sysClr val="windowText" lastClr="000000"/>
                  </a:solidFill>
                </a:ln>
                <a:effectLst>
                  <a:glow rad="101600">
                    <a:schemeClr val="bg1">
                      <a:alpha val="60000"/>
                    </a:schemeClr>
                  </a:glow>
                  <a:outerShdw blurRad="38100" dist="38100" dir="2700000" algn="tl">
                    <a:srgbClr val="000000">
                      <a:alpha val="43137"/>
                    </a:srgbClr>
                  </a:outerShdw>
                </a:effectLst>
              </a:rPr>
              <a:t>Основной конструкцией деревянной крепи является неполная крепежная рама </a:t>
            </a:r>
            <a:r>
              <a:rPr lang="ru-RU" sz="20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Рис.</a:t>
            </a:r>
            <a:r>
              <a:rPr lang="ru-RU" sz="2000" dirty="0">
                <a:ln>
                  <a:solidFill>
                    <a:sysClr val="windowText" lastClr="000000"/>
                  </a:solidFill>
                </a:ln>
                <a:effectLst>
                  <a:glow rad="101600">
                    <a:schemeClr val="bg1">
                      <a:alpha val="60000"/>
                    </a:schemeClr>
                  </a:glow>
                  <a:outerShdw blurRad="38100" dist="38100" dir="2700000" algn="tl">
                    <a:srgbClr val="000000">
                      <a:alpha val="43137"/>
                    </a:srgbClr>
                  </a:outerShdw>
                </a:effectLst>
              </a:rPr>
              <a:t> </a:t>
            </a:r>
            <a:r>
              <a:rPr lang="ru-RU" sz="2000" b="1" dirty="0" err="1">
                <a:ln>
                  <a:solidFill>
                    <a:sysClr val="windowText" lastClr="000000"/>
                  </a:solidFill>
                </a:ln>
                <a:effectLst>
                  <a:glow rad="101600">
                    <a:schemeClr val="bg1">
                      <a:alpha val="60000"/>
                    </a:schemeClr>
                  </a:glow>
                  <a:outerShdw blurRad="38100" dist="38100" dir="2700000" algn="tl">
                    <a:srgbClr val="000000">
                      <a:alpha val="43137"/>
                    </a:srgbClr>
                  </a:outerShdw>
                </a:effectLst>
              </a:rPr>
              <a:t>а,в,г</a:t>
            </a:r>
            <a:r>
              <a:rPr lang="ru-RU" sz="2000" dirty="0">
                <a:ln>
                  <a:solidFill>
                    <a:sysClr val="windowText" lastClr="000000"/>
                  </a:solidFill>
                </a:ln>
                <a:effectLst>
                  <a:glow rad="101600">
                    <a:schemeClr val="bg1">
                      <a:alpha val="60000"/>
                    </a:schemeClr>
                  </a:glow>
                  <a:outerShdw blurRad="38100" dist="38100" dir="2700000" algn="tl">
                    <a:srgbClr val="000000">
                      <a:alpha val="43137"/>
                    </a:srgbClr>
                  </a:outerShdw>
                </a:effectLst>
              </a:rPr>
              <a:t>. Состоит из </a:t>
            </a:r>
            <a:r>
              <a:rPr lang="ru-RU" sz="2000" dirty="0" err="1">
                <a:ln>
                  <a:solidFill>
                    <a:sysClr val="windowText" lastClr="000000"/>
                  </a:solidFill>
                </a:ln>
                <a:effectLst>
                  <a:glow rad="101600">
                    <a:schemeClr val="bg1">
                      <a:alpha val="60000"/>
                    </a:schemeClr>
                  </a:glow>
                  <a:outerShdw blurRad="38100" dist="38100" dir="2700000" algn="tl">
                    <a:srgbClr val="000000">
                      <a:alpha val="43137"/>
                    </a:srgbClr>
                  </a:outerShdw>
                </a:effectLst>
              </a:rPr>
              <a:t>верхняка</a:t>
            </a:r>
            <a:r>
              <a:rPr lang="ru-RU" sz="2000" dirty="0">
                <a:ln>
                  <a:solidFill>
                    <a:sysClr val="windowText" lastClr="000000"/>
                  </a:solidFill>
                </a:ln>
                <a:effectLst>
                  <a:glow rad="101600">
                    <a:schemeClr val="bg1">
                      <a:alpha val="60000"/>
                    </a:schemeClr>
                  </a:glow>
                  <a:outerShdw blurRad="38100" dist="38100" dir="2700000" algn="tl">
                    <a:srgbClr val="000000">
                      <a:alpha val="43137"/>
                    </a:srgbClr>
                  </a:outerShdw>
                </a:effectLst>
              </a:rPr>
              <a:t> 1, и двух </a:t>
            </a:r>
            <a:r>
              <a:rPr lang="ru-RU" sz="20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стоек </a:t>
            </a:r>
            <a:r>
              <a:rPr lang="ru-RU" sz="2000" dirty="0">
                <a:ln>
                  <a:solidFill>
                    <a:sysClr val="windowText" lastClr="000000"/>
                  </a:solidFill>
                </a:ln>
                <a:effectLst>
                  <a:glow rad="101600">
                    <a:schemeClr val="bg1">
                      <a:alpha val="60000"/>
                    </a:schemeClr>
                  </a:glow>
                  <a:outerShdw blurRad="38100" dist="38100" dir="2700000" algn="tl">
                    <a:srgbClr val="000000">
                      <a:alpha val="43137"/>
                    </a:srgbClr>
                  </a:outerShdw>
                </a:effectLst>
              </a:rPr>
              <a:t>2. Реже применяют полные крепежные рамы, </a:t>
            </a:r>
            <a:r>
              <a:rPr lang="ru-RU" sz="20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Рис. </a:t>
            </a:r>
            <a:r>
              <a:rPr lang="ru-RU" sz="2000" b="1"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б</a:t>
            </a:r>
            <a:r>
              <a:rPr lang="ru-RU" sz="2000" dirty="0">
                <a:ln>
                  <a:solidFill>
                    <a:sysClr val="windowText" lastClr="000000"/>
                  </a:solidFill>
                </a:ln>
                <a:effectLst>
                  <a:glow rad="101600">
                    <a:schemeClr val="bg1">
                      <a:alpha val="60000"/>
                    </a:schemeClr>
                  </a:glow>
                  <a:outerShdw blurRad="38100" dist="38100" dir="2700000" algn="tl">
                    <a:srgbClr val="000000">
                      <a:alpha val="43137"/>
                    </a:srgbClr>
                  </a:outerShdw>
                </a:effectLst>
              </a:rPr>
              <a:t>, когда добавляют четвертый элемент – лежень 3. Неполные крепежные рамы применяют в породах с </a:t>
            </a:r>
            <a:r>
              <a:rPr lang="ru-RU" sz="2000" dirty="0" err="1">
                <a:ln>
                  <a:solidFill>
                    <a:sysClr val="windowText" lastClr="000000"/>
                  </a:solidFill>
                </a:ln>
                <a:effectLst>
                  <a:glow rad="101600">
                    <a:schemeClr val="bg1">
                      <a:alpha val="60000"/>
                    </a:schemeClr>
                  </a:glow>
                  <a:outerShdw blurRad="38100" dist="38100" dir="2700000" algn="tl">
                    <a:srgbClr val="000000">
                      <a:alpha val="43137"/>
                    </a:srgbClr>
                  </a:outerShdw>
                </a:effectLst>
              </a:rPr>
              <a:t>f=</a:t>
            </a:r>
            <a:r>
              <a:rPr lang="ru-RU" sz="2000" dirty="0">
                <a:ln>
                  <a:solidFill>
                    <a:sysClr val="windowText" lastClr="000000"/>
                  </a:solidFill>
                </a:ln>
                <a:effectLst>
                  <a:glow rad="101600">
                    <a:schemeClr val="bg1">
                      <a:alpha val="60000"/>
                    </a:schemeClr>
                  </a:glow>
                  <a:outerShdw blurRad="38100" dist="38100" dir="2700000" algn="tl">
                    <a:srgbClr val="000000">
                      <a:alpha val="43137"/>
                    </a:srgbClr>
                  </a:outerShdw>
                </a:effectLst>
              </a:rPr>
              <a:t> 3-9, а полные – с f=1-2 и пучащих породах. Крепежные рамы трапециевидной формы с горизонтальным </a:t>
            </a:r>
            <a:r>
              <a:rPr lang="ru-RU" sz="2000" dirty="0" err="1">
                <a:ln>
                  <a:solidFill>
                    <a:sysClr val="windowText" lastClr="000000"/>
                  </a:solidFill>
                </a:ln>
                <a:effectLst>
                  <a:glow rad="101600">
                    <a:schemeClr val="bg1">
                      <a:alpha val="60000"/>
                    </a:schemeClr>
                  </a:glow>
                  <a:outerShdw blurRad="38100" dist="38100" dir="2700000" algn="tl">
                    <a:srgbClr val="000000">
                      <a:alpha val="43137"/>
                    </a:srgbClr>
                  </a:outerShdw>
                </a:effectLst>
              </a:rPr>
              <a:t>верхняком</a:t>
            </a:r>
            <a:r>
              <a:rPr lang="ru-RU" sz="2000" dirty="0">
                <a:ln>
                  <a:solidFill>
                    <a:sysClr val="windowText" lastClr="000000"/>
                  </a:solidFill>
                </a:ln>
                <a:effectLst>
                  <a:glow rad="101600">
                    <a:schemeClr val="bg1">
                      <a:alpha val="60000"/>
                    </a:schemeClr>
                  </a:glow>
                  <a:outerShdw blurRad="38100" dist="38100" dir="2700000" algn="tl">
                    <a:srgbClr val="000000">
                      <a:alpha val="43137"/>
                    </a:srgbClr>
                  </a:outerShdw>
                </a:effectLst>
              </a:rPr>
              <a:t> и углом наклона стоек в раме 80-850 применяют при любом угле залегания пласта. До 20-250 рамы устанавливают с наклонным </a:t>
            </a:r>
            <a:r>
              <a:rPr lang="ru-RU" sz="2000" dirty="0" err="1">
                <a:ln>
                  <a:solidFill>
                    <a:sysClr val="windowText" lastClr="000000"/>
                  </a:solidFill>
                </a:ln>
                <a:effectLst>
                  <a:glow rad="101600">
                    <a:schemeClr val="bg1">
                      <a:alpha val="60000"/>
                    </a:schemeClr>
                  </a:glow>
                  <a:outerShdw blurRad="38100" dist="38100" dir="2700000" algn="tl">
                    <a:srgbClr val="000000">
                      <a:alpha val="43137"/>
                    </a:srgbClr>
                  </a:outerShdw>
                </a:effectLst>
              </a:rPr>
              <a:t>верхняком</a:t>
            </a:r>
            <a:r>
              <a:rPr lang="ru-RU" sz="2000" dirty="0">
                <a:ln>
                  <a:solidFill>
                    <a:sysClr val="windowText" lastClr="000000"/>
                  </a:solidFill>
                </a:ln>
                <a:effectLst>
                  <a:glow rad="101600">
                    <a:schemeClr val="bg1">
                      <a:alpha val="60000"/>
                    </a:schemeClr>
                  </a:glow>
                  <a:outerShdw blurRad="38100" dist="38100" dir="2700000" algn="tl">
                    <a:srgbClr val="000000">
                      <a:alpha val="43137"/>
                    </a:srgbClr>
                  </a:outerShdw>
                </a:effectLst>
              </a:rPr>
              <a:t> по кровле пласта </a:t>
            </a:r>
            <a:r>
              <a:rPr lang="ru-RU" sz="20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Рис.</a:t>
            </a:r>
            <a:r>
              <a:rPr lang="ru-RU" sz="2000" dirty="0">
                <a:ln>
                  <a:solidFill>
                    <a:sysClr val="windowText" lastClr="000000"/>
                  </a:solidFill>
                </a:ln>
                <a:effectLst>
                  <a:glow rad="101600">
                    <a:schemeClr val="bg1">
                      <a:alpha val="60000"/>
                    </a:schemeClr>
                  </a:glow>
                  <a:outerShdw blurRad="38100" dist="38100" dir="2700000" algn="tl">
                    <a:srgbClr val="000000">
                      <a:alpha val="43137"/>
                    </a:srgbClr>
                  </a:outerShdw>
                </a:effectLst>
              </a:rPr>
              <a:t> </a:t>
            </a:r>
            <a:r>
              <a:rPr lang="ru-RU" sz="2000" b="1" dirty="0">
                <a:ln>
                  <a:solidFill>
                    <a:sysClr val="windowText" lastClr="000000"/>
                  </a:solidFill>
                </a:ln>
                <a:effectLst>
                  <a:glow rad="101600">
                    <a:schemeClr val="bg1">
                      <a:alpha val="60000"/>
                    </a:schemeClr>
                  </a:glow>
                  <a:outerShdw blurRad="38100" dist="38100" dir="2700000" algn="tl">
                    <a:srgbClr val="000000">
                      <a:alpha val="43137"/>
                    </a:srgbClr>
                  </a:outerShdw>
                </a:effectLst>
              </a:rPr>
              <a:t>в</a:t>
            </a:r>
            <a:r>
              <a:rPr lang="ru-RU" sz="2000" dirty="0">
                <a:ln>
                  <a:solidFill>
                    <a:sysClr val="windowText" lastClr="000000"/>
                  </a:solidFill>
                </a:ln>
                <a:effectLst>
                  <a:glow rad="101600">
                    <a:schemeClr val="bg1">
                      <a:alpha val="60000"/>
                    </a:schemeClr>
                  </a:glow>
                  <a:outerShdw blurRad="38100" dist="38100" dir="2700000" algn="tl">
                    <a:srgbClr val="000000">
                      <a:alpha val="43137"/>
                    </a:srgbClr>
                  </a:outerShdw>
                </a:effectLst>
              </a:rPr>
              <a:t>, при крутом залегании (более 550) – с горизонтальным </a:t>
            </a:r>
            <a:r>
              <a:rPr lang="ru-RU" sz="2000" dirty="0" err="1">
                <a:ln>
                  <a:solidFill>
                    <a:sysClr val="windowText" lastClr="000000"/>
                  </a:solidFill>
                </a:ln>
                <a:effectLst>
                  <a:glow rad="101600">
                    <a:schemeClr val="bg1">
                      <a:alpha val="60000"/>
                    </a:schemeClr>
                  </a:glow>
                  <a:outerShdw blurRad="38100" dist="38100" dir="2700000" algn="tl">
                    <a:srgbClr val="000000">
                      <a:alpha val="43137"/>
                    </a:srgbClr>
                  </a:outerShdw>
                </a:effectLst>
              </a:rPr>
              <a:t>верхняком</a:t>
            </a:r>
            <a:r>
              <a:rPr lang="ru-RU" sz="2000" dirty="0">
                <a:ln>
                  <a:solidFill>
                    <a:sysClr val="windowText" lastClr="000000"/>
                  </a:solidFill>
                </a:ln>
                <a:effectLst>
                  <a:glow rad="101600">
                    <a:schemeClr val="bg1">
                      <a:alpha val="60000"/>
                    </a:schemeClr>
                  </a:glow>
                  <a:outerShdw blurRad="38100" dist="38100" dir="2700000" algn="tl">
                    <a:srgbClr val="000000">
                      <a:alpha val="43137"/>
                    </a:srgbClr>
                  </a:outerShdw>
                </a:effectLst>
              </a:rPr>
              <a:t> и наклоном одной стойки по кровле пласта.</a:t>
            </a:r>
          </a:p>
        </p:txBody>
      </p:sp>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467544" y="1124744"/>
            <a:ext cx="8064896" cy="2677656"/>
          </a:xfrm>
          <a:prstGeom prst="rect">
            <a:avLst/>
          </a:prstGeom>
        </p:spPr>
        <p:txBody>
          <a:bodyPr wrap="square">
            <a:spAutoFit/>
          </a:bodyPr>
          <a:lstStyle/>
          <a:p>
            <a:pPr algn="ctr"/>
            <a:r>
              <a:rPr lang="ru-RU" sz="2400" b="1" dirty="0">
                <a:ln>
                  <a:solidFill>
                    <a:sysClr val="windowText" lastClr="000000"/>
                  </a:solidFill>
                </a:ln>
                <a:effectLst>
                  <a:glow rad="101600">
                    <a:schemeClr val="bg1">
                      <a:alpha val="60000"/>
                    </a:schemeClr>
                  </a:glow>
                  <a:outerShdw blurRad="38100" dist="38100" dir="2700000" algn="tl">
                    <a:srgbClr val="000000">
                      <a:alpha val="43137"/>
                    </a:srgbClr>
                  </a:outerShdw>
                </a:effectLst>
              </a:rPr>
              <a:t>Достоинства</a:t>
            </a:r>
            <a:r>
              <a:rPr lang="ru-RU" sz="2400" dirty="0">
                <a:ln>
                  <a:solidFill>
                    <a:sysClr val="windowText" lastClr="000000"/>
                  </a:solidFill>
                </a:ln>
                <a:effectLst>
                  <a:glow rad="101600">
                    <a:schemeClr val="bg1">
                      <a:alpha val="60000"/>
                    </a:schemeClr>
                  </a:glow>
                  <a:outerShdw blurRad="38100" dist="38100" dir="2700000" algn="tl">
                    <a:srgbClr val="000000">
                      <a:alpha val="43137"/>
                    </a:srgbClr>
                  </a:outerShdw>
                </a:effectLst>
              </a:rPr>
              <a:t> – небольшая масса, сравнительно небольшая стоимость, легкость обработки на рабочем месте. Простота конструкции, удобна в установке и </a:t>
            </a: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транспортировке.</a:t>
            </a:r>
          </a:p>
          <a:p>
            <a:pPr algn="ct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
            </a:r>
            <a:b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br>
            <a:r>
              <a:rPr lang="ru-RU" sz="2400" b="1" dirty="0">
                <a:ln>
                  <a:solidFill>
                    <a:sysClr val="windowText" lastClr="000000"/>
                  </a:solidFill>
                </a:ln>
                <a:effectLst>
                  <a:glow rad="101600">
                    <a:schemeClr val="bg1">
                      <a:alpha val="60000"/>
                    </a:schemeClr>
                  </a:glow>
                  <a:outerShdw blurRad="38100" dist="38100" dir="2700000" algn="tl">
                    <a:srgbClr val="000000">
                      <a:alpha val="43137"/>
                    </a:srgbClr>
                  </a:outerShdw>
                </a:effectLst>
              </a:rPr>
              <a:t>Недостатки</a:t>
            </a:r>
            <a:r>
              <a:rPr lang="ru-RU" sz="2400" dirty="0">
                <a:ln>
                  <a:solidFill>
                    <a:sysClr val="windowText" lastClr="000000"/>
                  </a:solidFill>
                </a:ln>
                <a:effectLst>
                  <a:glow rad="101600">
                    <a:schemeClr val="bg1">
                      <a:alpha val="60000"/>
                    </a:schemeClr>
                  </a:glow>
                  <a:outerShdw blurRad="38100" dist="38100" dir="2700000" algn="tl">
                    <a:srgbClr val="000000">
                      <a:alpha val="43137"/>
                    </a:srgbClr>
                  </a:outerShdw>
                </a:effectLst>
              </a:rPr>
              <a:t> – недолговечность (срок службы 2-3 года, иногда до 5 лет), опасность в пожарном отношении, меньшая прочность по сравнению с другими материалами.</a:t>
            </a:r>
          </a:p>
        </p:txBody>
      </p:sp>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Прямоугольник 4"/>
          <p:cNvSpPr/>
          <p:nvPr/>
        </p:nvSpPr>
        <p:spPr>
          <a:xfrm>
            <a:off x="0" y="260648"/>
            <a:ext cx="2952328" cy="1077218"/>
          </a:xfrm>
          <a:prstGeom prst="rect">
            <a:avLst/>
          </a:prstGeom>
        </p:spPr>
        <p:txBody>
          <a:bodyPr wrap="square">
            <a:spAutoFit/>
          </a:bodyPr>
          <a:lstStyle/>
          <a:p>
            <a:pPr algn="ctr"/>
            <a:r>
              <a:rPr lang="ru-RU" sz="3200" b="1" i="1" dirty="0">
                <a:ln>
                  <a:solidFill>
                    <a:sysClr val="windowText" lastClr="000000"/>
                  </a:solidFill>
                </a:ln>
                <a:effectLst>
                  <a:glow rad="101600">
                    <a:schemeClr val="tx1">
                      <a:lumMod val="65000"/>
                      <a:lumOff val="35000"/>
                      <a:alpha val="60000"/>
                    </a:schemeClr>
                  </a:glow>
                  <a:outerShdw blurRad="38100" dist="38100" dir="2700000" algn="tl">
                    <a:srgbClr val="000000">
                      <a:alpha val="43137"/>
                    </a:srgbClr>
                  </a:outerShdw>
                </a:effectLst>
              </a:rPr>
              <a:t>БЕТОННАЯ КРЕПЬ</a:t>
            </a:r>
          </a:p>
        </p:txBody>
      </p:sp>
      <p:sp>
        <p:nvSpPr>
          <p:cNvPr id="6" name="Прямоугольник 5"/>
          <p:cNvSpPr/>
          <p:nvPr/>
        </p:nvSpPr>
        <p:spPr>
          <a:xfrm>
            <a:off x="2627784" y="332656"/>
            <a:ext cx="6030416" cy="3046988"/>
          </a:xfrm>
          <a:prstGeom prst="rect">
            <a:avLst/>
          </a:prstGeom>
        </p:spPr>
        <p:txBody>
          <a:bodyPr wrap="square">
            <a:spAutoFit/>
          </a:bodyPr>
          <a:lstStyle/>
          <a:p>
            <a:pPr algn="ctr"/>
            <a:r>
              <a:rPr lang="ru-RU" sz="2400" dirty="0">
                <a:ln>
                  <a:solidFill>
                    <a:sysClr val="windowText" lastClr="000000"/>
                  </a:solidFill>
                </a:ln>
                <a:effectLst>
                  <a:glow rad="101600">
                    <a:schemeClr val="bg1">
                      <a:alpha val="60000"/>
                    </a:schemeClr>
                  </a:glow>
                  <a:outerShdw blurRad="38100" dist="38100" dir="2700000" algn="tl">
                    <a:srgbClr val="000000">
                      <a:alpha val="43137"/>
                    </a:srgbClr>
                  </a:outerShdw>
                </a:effectLst>
              </a:rPr>
              <a:t>— сплошная горная крепь, выполненная из </a:t>
            </a: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бетона и </a:t>
            </a:r>
            <a:r>
              <a:rPr lang="ru-RU" sz="2400" dirty="0">
                <a:ln>
                  <a:solidFill>
                    <a:sysClr val="windowText" lastClr="000000"/>
                  </a:solidFill>
                </a:ln>
                <a:effectLst>
                  <a:glow rad="101600">
                    <a:schemeClr val="bg1">
                      <a:alpha val="60000"/>
                    </a:schemeClr>
                  </a:glow>
                  <a:outerShdw blurRad="38100" dist="38100" dir="2700000" algn="tl">
                    <a:srgbClr val="000000">
                      <a:alpha val="43137"/>
                    </a:srgbClr>
                  </a:outerShdw>
                </a:effectLst>
              </a:rPr>
              <a:t>возводимая с помощью опалубки. Применяют для крепления капитальных горизонтальных, наклонных и вертикальных </a:t>
            </a: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выработок со </a:t>
            </a:r>
            <a:r>
              <a:rPr lang="ru-RU" sz="2400" dirty="0">
                <a:ln>
                  <a:solidFill>
                    <a:sysClr val="windowText" lastClr="000000"/>
                  </a:solidFill>
                </a:ln>
                <a:effectLst>
                  <a:glow rad="101600">
                    <a:schemeClr val="bg1">
                      <a:alpha val="60000"/>
                    </a:schemeClr>
                  </a:glow>
                  <a:outerShdw blurRad="38100" dist="38100" dir="2700000" algn="tl">
                    <a:srgbClr val="000000">
                      <a:alpha val="43137"/>
                    </a:srgbClr>
                  </a:outerShdw>
                </a:effectLst>
              </a:rPr>
              <a:t>сроком службы 10 лет и более и установившимся равномерно распределённым горным давлением. </a:t>
            </a:r>
          </a:p>
        </p:txBody>
      </p:sp>
      <p:pic>
        <p:nvPicPr>
          <p:cNvPr id="7" name="Picture 8" descr="http://www.beroepen-plaatjes.nl/files/beroepen-plaatjes/mijnwerkers/mijnwerkers-5328466.gif"/>
          <p:cNvPicPr>
            <a:picLocks noChangeAspect="1" noChangeArrowheads="1"/>
          </p:cNvPicPr>
          <p:nvPr/>
        </p:nvPicPr>
        <p:blipFill>
          <a:blip r:embed="rId3" cstate="print"/>
          <a:srcRect/>
          <a:stretch>
            <a:fillRect/>
          </a:stretch>
        </p:blipFill>
        <p:spPr bwMode="auto">
          <a:xfrm>
            <a:off x="0" y="1988840"/>
            <a:ext cx="2376264" cy="4106947"/>
          </a:xfrm>
          <a:prstGeom prst="rect">
            <a:avLst/>
          </a:prstGeom>
          <a:ln>
            <a:noFill/>
          </a:ln>
          <a:effectLst>
            <a:outerShdw blurRad="292100" dist="139700" dir="2700000" algn="tl" rotWithShape="0">
              <a:srgbClr val="333333">
                <a:alpha val="65000"/>
              </a:srgbClr>
            </a:outerShdw>
          </a:effectLst>
        </p:spPr>
      </p:pic>
      <p:pic>
        <p:nvPicPr>
          <p:cNvPr id="16386" name="Picture 2" descr="http://de.academic.ru/pictures/dewiki/50/2004-05-12_bewagtunnel.jpg"/>
          <p:cNvPicPr>
            <a:picLocks noChangeAspect="1" noChangeArrowheads="1"/>
          </p:cNvPicPr>
          <p:nvPr/>
        </p:nvPicPr>
        <p:blipFill>
          <a:blip r:embed="rId4" cstate="print"/>
          <a:srcRect/>
          <a:stretch>
            <a:fillRect/>
          </a:stretch>
        </p:blipFill>
        <p:spPr bwMode="auto">
          <a:xfrm>
            <a:off x="2797579" y="3284984"/>
            <a:ext cx="5950885" cy="3573016"/>
          </a:xfrm>
          <a:prstGeom prst="rect">
            <a:avLst/>
          </a:prstGeom>
          <a:ln>
            <a:noFill/>
          </a:ln>
          <a:effectLst>
            <a:softEdge rad="112500"/>
          </a:effectLst>
        </p:spPr>
      </p:pic>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179512" y="404664"/>
            <a:ext cx="8712968" cy="2308324"/>
          </a:xfrm>
          <a:prstGeom prst="rect">
            <a:avLst/>
          </a:prstGeom>
        </p:spPr>
        <p:txBody>
          <a:bodyPr wrap="square">
            <a:spAutoFit/>
          </a:bodyPr>
          <a:lstStyle/>
          <a:p>
            <a:pPr algn="ct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В выработках с углом наклона до 40° и коэффициентом крепости вмещающих пород </a:t>
            </a:r>
            <a:r>
              <a:rPr lang="ru-RU" sz="2400" dirty="0" err="1"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f</a:t>
            </a: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 3-9 используют бетонные крепи с вертикальными стенками и сводчатым перекрытием (рис. 1, а), в породах </a:t>
            </a:r>
            <a:r>
              <a:rPr lang="ru-RU" sz="2400" dirty="0" err="1"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f</a:t>
            </a: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 1-2, а также при всестороннем горного давлении и пучащей почве крепи выполняют замкнутыми, с обратным сводом (рис. 1, б).</a:t>
            </a:r>
            <a:endParaRPr lang="ru-RU" sz="2400" dirty="0">
              <a:ln>
                <a:solidFill>
                  <a:sysClr val="windowText" lastClr="000000"/>
                </a:solidFill>
              </a:ln>
              <a:effectLst>
                <a:glow rad="101600">
                  <a:schemeClr val="bg1">
                    <a:alpha val="60000"/>
                  </a:schemeClr>
                </a:glow>
                <a:outerShdw blurRad="38100" dist="38100" dir="2700000" algn="tl">
                  <a:srgbClr val="000000">
                    <a:alpha val="43137"/>
                  </a:srgbClr>
                </a:outerShdw>
              </a:effectLst>
            </a:endParaRPr>
          </a:p>
        </p:txBody>
      </p:sp>
      <p:pic>
        <p:nvPicPr>
          <p:cNvPr id="15362" name="Picture 2" descr="http://www.mining-enc.ru/images/betonnaja_krep'_1.jpg"/>
          <p:cNvPicPr>
            <a:picLocks noChangeAspect="1" noChangeArrowheads="1"/>
          </p:cNvPicPr>
          <p:nvPr/>
        </p:nvPicPr>
        <p:blipFill>
          <a:blip r:embed="rId3" cstate="print"/>
          <a:srcRect/>
          <a:stretch>
            <a:fillRect/>
          </a:stretch>
        </p:blipFill>
        <p:spPr bwMode="auto">
          <a:xfrm>
            <a:off x="467544" y="3068960"/>
            <a:ext cx="8176689" cy="3592985"/>
          </a:xfrm>
          <a:prstGeom prst="rect">
            <a:avLst/>
          </a:prstGeom>
          <a:ln>
            <a:noFill/>
          </a:ln>
          <a:effectLst>
            <a:softEdge rad="112500"/>
          </a:effectLst>
        </p:spPr>
      </p:pic>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4338" name="Picture 2" descr="Бетоноукладочный комплекс в забое"/>
          <p:cNvPicPr>
            <a:picLocks noChangeAspect="1" noChangeArrowheads="1"/>
          </p:cNvPicPr>
          <p:nvPr/>
        </p:nvPicPr>
        <p:blipFill>
          <a:blip r:embed="rId3" cstate="print"/>
          <a:srcRect/>
          <a:stretch>
            <a:fillRect/>
          </a:stretch>
        </p:blipFill>
        <p:spPr bwMode="auto">
          <a:xfrm>
            <a:off x="0" y="3645024"/>
            <a:ext cx="9144000" cy="3212976"/>
          </a:xfrm>
          <a:prstGeom prst="rect">
            <a:avLst/>
          </a:prstGeom>
          <a:ln>
            <a:noFill/>
          </a:ln>
          <a:effectLst>
            <a:softEdge rad="112500"/>
          </a:effectLst>
        </p:spPr>
      </p:pic>
      <p:sp>
        <p:nvSpPr>
          <p:cNvPr id="4" name="Прямоугольник 3"/>
          <p:cNvSpPr/>
          <p:nvPr/>
        </p:nvSpPr>
        <p:spPr>
          <a:xfrm>
            <a:off x="251520" y="0"/>
            <a:ext cx="8640960" cy="4154984"/>
          </a:xfrm>
          <a:prstGeom prst="rect">
            <a:avLst/>
          </a:prstGeom>
        </p:spPr>
        <p:txBody>
          <a:bodyPr wrap="square">
            <a:spAutoFit/>
          </a:bodyPr>
          <a:lstStyle/>
          <a:p>
            <a:pPr algn="ctr"/>
            <a:r>
              <a:rPr lang="ru-RU" sz="2400" dirty="0">
                <a:ln>
                  <a:solidFill>
                    <a:sysClr val="windowText" lastClr="000000"/>
                  </a:solidFill>
                </a:ln>
                <a:effectLst>
                  <a:glow rad="101600">
                    <a:schemeClr val="bg1">
                      <a:alpha val="60000"/>
                    </a:schemeClr>
                  </a:glow>
                  <a:outerShdw blurRad="38100" dist="38100" dir="2700000" algn="tl">
                    <a:srgbClr val="000000">
                      <a:alpha val="43137"/>
                    </a:srgbClr>
                  </a:outerShdw>
                </a:effectLst>
              </a:rPr>
              <a:t>Основные операции возведения бетонной крепи: приготовление бетонной смеси, доставка её к месту работ, сооружение опалубки, подача, распределение и уплотнение смеси в опалубке. В выработках с постоянным сечением и большой протяжённостью применяют, как правило, передвижную или инвентарную сборно-разборную металлическую опалубку. Бетонную смесь готовят главным образом централизованно на поверхности, доставляя к месту укладки в специальных контейнерах или по трубам, а за опалубку укладывают механизированным способом с помощью бетоноукладчиков (рис. 2).</a:t>
            </a:r>
          </a:p>
        </p:txBody>
      </p:sp>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3314" name="Picture 2" descr="http://irkutsk.regmarkets.ru/upload/resize_cache/iblock/b3d/1024_1024_1d61d9a73c1feee80e17fc3e9b6dbe3b6/a1888c4458a728636edfcb60dd233273.jpg"/>
          <p:cNvPicPr>
            <a:picLocks noChangeAspect="1" noChangeArrowheads="1"/>
          </p:cNvPicPr>
          <p:nvPr/>
        </p:nvPicPr>
        <p:blipFill>
          <a:blip r:embed="rId3" cstate="print"/>
          <a:srcRect/>
          <a:stretch>
            <a:fillRect/>
          </a:stretch>
        </p:blipFill>
        <p:spPr bwMode="auto">
          <a:xfrm>
            <a:off x="5508104" y="0"/>
            <a:ext cx="3635896" cy="6858000"/>
          </a:xfrm>
          <a:prstGeom prst="rect">
            <a:avLst/>
          </a:prstGeom>
          <a:ln>
            <a:noFill/>
          </a:ln>
          <a:effectLst>
            <a:softEdge rad="112500"/>
          </a:effectLst>
        </p:spPr>
      </p:pic>
      <p:sp>
        <p:nvSpPr>
          <p:cNvPr id="4" name="Прямоугольник 3"/>
          <p:cNvSpPr/>
          <p:nvPr/>
        </p:nvSpPr>
        <p:spPr>
          <a:xfrm>
            <a:off x="251520" y="332656"/>
            <a:ext cx="5400600" cy="6124754"/>
          </a:xfrm>
          <a:prstGeom prst="rect">
            <a:avLst/>
          </a:prstGeom>
        </p:spPr>
        <p:txBody>
          <a:bodyPr wrap="square">
            <a:spAutoFit/>
          </a:bodyPr>
          <a:lstStyle/>
          <a:p>
            <a:pPr algn="ctr"/>
            <a:r>
              <a:rPr lang="ru-RU" sz="2800" dirty="0">
                <a:ln>
                  <a:solidFill>
                    <a:sysClr val="windowText" lastClr="000000"/>
                  </a:solidFill>
                </a:ln>
                <a:effectLst>
                  <a:glow rad="101600">
                    <a:schemeClr val="bg1">
                      <a:alpha val="60000"/>
                    </a:schemeClr>
                  </a:glow>
                  <a:outerShdw blurRad="38100" dist="38100" dir="2700000" algn="tl">
                    <a:srgbClr val="000000">
                      <a:alpha val="43137"/>
                    </a:srgbClr>
                  </a:outerShdw>
                </a:effectLst>
              </a:rPr>
              <a:t>Толщина бетонной крепи зависит от размеров выработки и </a:t>
            </a:r>
            <a:r>
              <a:rPr lang="ru-RU" sz="28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крепости пород</a:t>
            </a:r>
            <a:r>
              <a:rPr lang="ru-RU" sz="2800" dirty="0">
                <a:ln>
                  <a:solidFill>
                    <a:sysClr val="windowText" lastClr="000000"/>
                  </a:solidFill>
                </a:ln>
                <a:effectLst>
                  <a:glow rad="101600">
                    <a:schemeClr val="bg1">
                      <a:alpha val="60000"/>
                    </a:schemeClr>
                  </a:glow>
                  <a:outerShdw blurRad="38100" dist="38100" dir="2700000" algn="tl">
                    <a:srgbClr val="000000">
                      <a:alpha val="43137"/>
                    </a:srgbClr>
                  </a:outerShdw>
                </a:effectLst>
              </a:rPr>
              <a:t>. В горизонтальных и наклонных выработках толщина свода в замке — не менее 17 см, стены — не менее 20 см, в вертикальных выработках толщина стены не менее 30 см. Расход бетона на 1 м горизонтальных и наклонных выработок 1,52-8,42 м</a:t>
            </a:r>
            <a:r>
              <a:rPr lang="ru-RU" sz="2800" baseline="30000" dirty="0">
                <a:ln>
                  <a:solidFill>
                    <a:sysClr val="windowText" lastClr="000000"/>
                  </a:solidFill>
                </a:ln>
                <a:effectLst>
                  <a:glow rad="101600">
                    <a:schemeClr val="bg1">
                      <a:alpha val="60000"/>
                    </a:schemeClr>
                  </a:glow>
                  <a:outerShdw blurRad="38100" dist="38100" dir="2700000" algn="tl">
                    <a:srgbClr val="000000">
                      <a:alpha val="43137"/>
                    </a:srgbClr>
                  </a:outerShdw>
                </a:effectLst>
              </a:rPr>
              <a:t>3</a:t>
            </a:r>
            <a:r>
              <a:rPr lang="ru-RU" sz="2800" dirty="0">
                <a:ln>
                  <a:solidFill>
                    <a:sysClr val="windowText" lastClr="000000"/>
                  </a:solidFill>
                </a:ln>
                <a:effectLst>
                  <a:glow rad="101600">
                    <a:schemeClr val="bg1">
                      <a:alpha val="60000"/>
                    </a:schemeClr>
                  </a:glow>
                  <a:outerShdw blurRad="38100" dist="38100" dir="2700000" algn="tl">
                    <a:srgbClr val="000000">
                      <a:alpha val="43137"/>
                    </a:srgbClr>
                  </a:outerShdw>
                </a:effectLst>
              </a:rPr>
              <a:t>. </a:t>
            </a:r>
            <a:r>
              <a:rPr lang="ru-RU" sz="28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В зависимости от крепости горных пород бетонную крепь возводят с отставанием от забоя до 20 м.</a:t>
            </a:r>
            <a:endParaRPr lang="ru-RU" sz="2800" dirty="0">
              <a:ln>
                <a:solidFill>
                  <a:sysClr val="windowText" lastClr="000000"/>
                </a:solidFill>
              </a:ln>
              <a:effectLst>
                <a:glow rad="101600">
                  <a:schemeClr val="bg1">
                    <a:alpha val="60000"/>
                  </a:schemeClr>
                </a:glow>
                <a:outerShdw blurRad="38100" dist="38100" dir="2700000" algn="tl">
                  <a:srgbClr val="000000">
                    <a:alpha val="43137"/>
                  </a:srgbClr>
                </a:outerShdw>
              </a:effectLst>
            </a:endParaRPr>
          </a:p>
        </p:txBody>
      </p:sp>
      <p:pic>
        <p:nvPicPr>
          <p:cNvPr id="5" name="Picture 8" descr="http://www.beroepen-plaatjes.nl/files/beroepen-plaatjes/mijnwerkers/mijnwerkers-5328466.gif"/>
          <p:cNvPicPr>
            <a:picLocks noChangeAspect="1" noChangeArrowheads="1"/>
          </p:cNvPicPr>
          <p:nvPr/>
        </p:nvPicPr>
        <p:blipFill>
          <a:blip r:embed="rId4" cstate="print"/>
          <a:srcRect/>
          <a:stretch>
            <a:fillRect/>
          </a:stretch>
        </p:blipFill>
        <p:spPr bwMode="auto">
          <a:xfrm flipH="1">
            <a:off x="7236296" y="3429000"/>
            <a:ext cx="2213582" cy="306896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323528" y="548680"/>
            <a:ext cx="6768752" cy="1938992"/>
          </a:xfrm>
          <a:prstGeom prst="rect">
            <a:avLst/>
          </a:prstGeom>
        </p:spPr>
        <p:txBody>
          <a:bodyPr wrap="square">
            <a:spAutoFit/>
          </a:bodyPr>
          <a:lstStyle/>
          <a:p>
            <a:pPr algn="ctr"/>
            <a:r>
              <a:rPr lang="ru-RU" sz="3600" b="1" i="1" baseline="-25000" dirty="0">
                <a:ln>
                  <a:solidFill>
                    <a:sysClr val="windowText" lastClr="000000"/>
                  </a:solidFill>
                </a:ln>
                <a:effectLst>
                  <a:glow rad="101600">
                    <a:schemeClr val="bg1">
                      <a:alpha val="60000"/>
                    </a:schemeClr>
                  </a:glow>
                  <a:outerShdw blurRad="38100" dist="38100" dir="2700000" algn="tl">
                    <a:srgbClr val="000000">
                      <a:alpha val="43137"/>
                    </a:srgbClr>
                  </a:outerShdw>
                </a:effectLst>
              </a:rPr>
              <a:t>Достоинства </a:t>
            </a:r>
            <a:r>
              <a:rPr lang="ru-RU" sz="3600" b="1" i="1" baseline="-25000" dirty="0" err="1">
                <a:ln>
                  <a:solidFill>
                    <a:sysClr val="windowText" lastClr="000000"/>
                  </a:solidFill>
                </a:ln>
                <a:effectLst>
                  <a:glow rad="101600">
                    <a:schemeClr val="bg1">
                      <a:alpha val="60000"/>
                    </a:schemeClr>
                  </a:glow>
                  <a:outerShdw blurRad="38100" dist="38100" dir="2700000" algn="tl">
                    <a:srgbClr val="000000">
                      <a:alpha val="43137"/>
                    </a:srgbClr>
                  </a:outerShdw>
                </a:effectLst>
              </a:rPr>
              <a:t>набрызгбетонной</a:t>
            </a:r>
            <a:r>
              <a:rPr lang="ru-RU" sz="3600" b="1" i="1" baseline="-25000" dirty="0">
                <a:ln>
                  <a:solidFill>
                    <a:sysClr val="windowText" lastClr="000000"/>
                  </a:solidFill>
                </a:ln>
                <a:effectLst>
                  <a:glow rad="101600">
                    <a:schemeClr val="bg1">
                      <a:alpha val="60000"/>
                    </a:schemeClr>
                  </a:glow>
                  <a:outerShdw blurRad="38100" dist="38100" dir="2700000" algn="tl">
                    <a:srgbClr val="000000">
                      <a:alpha val="43137"/>
                    </a:srgbClr>
                  </a:outerShdw>
                </a:effectLst>
              </a:rPr>
              <a:t> крепи: </a:t>
            </a:r>
            <a:endParaRPr lang="ru-RU" sz="3600" b="1" i="1" baseline="-250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endParaRPr>
          </a:p>
          <a:p>
            <a:pPr algn="ctr"/>
            <a:r>
              <a:rPr lang="ru-RU" sz="3200" baseline="-250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отсутствие </a:t>
            </a:r>
            <a:r>
              <a:rPr lang="ru-RU" sz="3200" baseline="-25000" dirty="0">
                <a:ln>
                  <a:solidFill>
                    <a:sysClr val="windowText" lastClr="000000"/>
                  </a:solidFill>
                </a:ln>
                <a:effectLst>
                  <a:glow rad="101600">
                    <a:schemeClr val="bg1">
                      <a:alpha val="60000"/>
                    </a:schemeClr>
                  </a:glow>
                  <a:outerShdw blurRad="38100" dist="38100" dir="2700000" algn="tl">
                    <a:srgbClr val="000000">
                      <a:alpha val="43137"/>
                    </a:srgbClr>
                  </a:outerShdw>
                </a:effectLst>
              </a:rPr>
              <a:t>опалубки, высокий (до 90%) уровень механизации возведения крепи, непрерывность процесса крепления, большая несущая способность и малая трудоемкость возведения.</a:t>
            </a:r>
            <a:endParaRPr lang="ru-RU" sz="3200" dirty="0">
              <a:ln>
                <a:solidFill>
                  <a:sysClr val="windowText" lastClr="000000"/>
                </a:solidFill>
              </a:ln>
              <a:effectLst>
                <a:glow rad="101600">
                  <a:schemeClr val="bg1">
                    <a:alpha val="60000"/>
                  </a:schemeClr>
                </a:glow>
                <a:outerShdw blurRad="38100" dist="38100" dir="2700000" algn="tl">
                  <a:srgbClr val="000000">
                    <a:alpha val="43137"/>
                  </a:srgbClr>
                </a:outerShdw>
              </a:effectLst>
            </a:endParaRPr>
          </a:p>
        </p:txBody>
      </p:sp>
      <p:sp>
        <p:nvSpPr>
          <p:cNvPr id="5" name="Прямоугольник 4"/>
          <p:cNvSpPr/>
          <p:nvPr/>
        </p:nvSpPr>
        <p:spPr>
          <a:xfrm>
            <a:off x="1619672" y="3356992"/>
            <a:ext cx="7128792" cy="1938992"/>
          </a:xfrm>
          <a:prstGeom prst="rect">
            <a:avLst/>
          </a:prstGeom>
        </p:spPr>
        <p:txBody>
          <a:bodyPr wrap="square">
            <a:spAutoFit/>
          </a:bodyPr>
          <a:lstStyle/>
          <a:p>
            <a:pPr algn="ctr"/>
            <a:r>
              <a:rPr lang="ru-RU" sz="3600" b="1" i="1" baseline="-25000" dirty="0">
                <a:ln>
                  <a:solidFill>
                    <a:sysClr val="windowText" lastClr="000000"/>
                  </a:solidFill>
                </a:ln>
                <a:effectLst>
                  <a:glow rad="101600">
                    <a:schemeClr val="bg1">
                      <a:alpha val="60000"/>
                    </a:schemeClr>
                  </a:glow>
                  <a:outerShdw blurRad="38100" dist="38100" dir="2700000" algn="tl">
                    <a:srgbClr val="000000">
                      <a:alpha val="43137"/>
                    </a:srgbClr>
                  </a:outerShdw>
                </a:effectLst>
              </a:rPr>
              <a:t>Недостатки:</a:t>
            </a:r>
            <a:r>
              <a:rPr lang="ru-RU" sz="3200" baseline="-25000" dirty="0">
                <a:ln>
                  <a:solidFill>
                    <a:sysClr val="windowText" lastClr="000000"/>
                  </a:solidFill>
                </a:ln>
                <a:effectLst>
                  <a:glow rad="101600">
                    <a:schemeClr val="bg1">
                      <a:alpha val="60000"/>
                    </a:schemeClr>
                  </a:glow>
                  <a:outerShdw blurRad="38100" dist="38100" dir="2700000" algn="tl">
                    <a:srgbClr val="000000">
                      <a:alpha val="43137"/>
                    </a:srgbClr>
                  </a:outerShdw>
                </a:effectLst>
              </a:rPr>
              <a:t> </a:t>
            </a:r>
            <a:endParaRPr lang="ru-RU" sz="3200" baseline="-250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endParaRPr>
          </a:p>
          <a:p>
            <a:pPr algn="ctr"/>
            <a:r>
              <a:rPr lang="ru-RU" sz="3200" baseline="-250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значительные </a:t>
            </a:r>
            <a:r>
              <a:rPr lang="ru-RU" sz="3200" baseline="-25000" dirty="0">
                <a:ln>
                  <a:solidFill>
                    <a:sysClr val="windowText" lastClr="000000"/>
                  </a:solidFill>
                </a:ln>
                <a:effectLst>
                  <a:glow rad="101600">
                    <a:schemeClr val="bg1">
                      <a:alpha val="60000"/>
                    </a:schemeClr>
                  </a:glow>
                  <a:outerShdw blurRad="38100" dist="38100" dir="2700000" algn="tl">
                    <a:srgbClr val="000000">
                      <a:alpha val="43137"/>
                    </a:srgbClr>
                  </a:outerShdw>
                </a:effectLst>
              </a:rPr>
              <a:t>потери (отскок до 60%) бетонной смеси при нанесении на поверхность выработки, высокая запыленность рабочего места, зависимость качества крепи от квалификации оператора.</a:t>
            </a:r>
            <a:endParaRPr lang="ru-RU" sz="3200" dirty="0">
              <a:ln>
                <a:solidFill>
                  <a:sysClr val="windowText" lastClr="000000"/>
                </a:solidFill>
              </a:ln>
              <a:effectLst>
                <a:glow rad="101600">
                  <a:schemeClr val="bg1">
                    <a:alpha val="60000"/>
                  </a:schemeClr>
                </a:glow>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2290" name="Picture 2" descr="http://cfpphr.free.fr/carcalc/bigherblay1.jpg"/>
          <p:cNvPicPr>
            <a:picLocks noChangeAspect="1" noChangeArrowheads="1"/>
          </p:cNvPicPr>
          <p:nvPr/>
        </p:nvPicPr>
        <p:blipFill>
          <a:blip r:embed="rId3" cstate="print"/>
          <a:srcRect/>
          <a:stretch>
            <a:fillRect/>
          </a:stretch>
        </p:blipFill>
        <p:spPr bwMode="auto">
          <a:xfrm>
            <a:off x="971600" y="2524125"/>
            <a:ext cx="7056784" cy="4333875"/>
          </a:xfrm>
          <a:prstGeom prst="rect">
            <a:avLst/>
          </a:prstGeom>
          <a:ln>
            <a:noFill/>
          </a:ln>
          <a:effectLst>
            <a:softEdge rad="112500"/>
          </a:effectLst>
        </p:spPr>
      </p:pic>
      <p:sp>
        <p:nvSpPr>
          <p:cNvPr id="4" name="Прямоугольник 3"/>
          <p:cNvSpPr/>
          <p:nvPr/>
        </p:nvSpPr>
        <p:spPr>
          <a:xfrm>
            <a:off x="0" y="0"/>
            <a:ext cx="4067943" cy="1015663"/>
          </a:xfrm>
          <a:prstGeom prst="rect">
            <a:avLst/>
          </a:prstGeom>
        </p:spPr>
        <p:txBody>
          <a:bodyPr wrap="square">
            <a:spAutoFit/>
          </a:bodyPr>
          <a:lstStyle/>
          <a:p>
            <a:pPr algn="ctr"/>
            <a:r>
              <a:rPr lang="ru-RU" sz="6000" b="1" i="1" baseline="-250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Каменная крепь</a:t>
            </a:r>
            <a:endParaRPr lang="ru-RU" sz="6000" i="1" dirty="0">
              <a:ln>
                <a:solidFill>
                  <a:sysClr val="windowText" lastClr="000000"/>
                </a:solidFill>
              </a:ln>
              <a:effectLst>
                <a:glow rad="101600">
                  <a:schemeClr val="bg1">
                    <a:alpha val="60000"/>
                  </a:schemeClr>
                </a:glow>
                <a:outerShdw blurRad="38100" dist="38100" dir="2700000" algn="tl">
                  <a:srgbClr val="000000">
                    <a:alpha val="43137"/>
                  </a:srgbClr>
                </a:outerShdw>
              </a:effectLst>
            </a:endParaRPr>
          </a:p>
        </p:txBody>
      </p:sp>
      <p:sp>
        <p:nvSpPr>
          <p:cNvPr id="5" name="Прямоугольник 4"/>
          <p:cNvSpPr/>
          <p:nvPr/>
        </p:nvSpPr>
        <p:spPr>
          <a:xfrm>
            <a:off x="4139952" y="404664"/>
            <a:ext cx="5004048" cy="2246769"/>
          </a:xfrm>
          <a:prstGeom prst="rect">
            <a:avLst/>
          </a:prstGeom>
        </p:spPr>
        <p:txBody>
          <a:bodyPr wrap="square">
            <a:spAutoFit/>
          </a:bodyPr>
          <a:lstStyle/>
          <a:p>
            <a:pPr algn="ctr"/>
            <a:r>
              <a:rPr lang="ru-RU" sz="2000" dirty="0" smtClean="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rPr>
              <a:t>— горная крепь из горных пород или искусственных материалов (кирпич, бетонные и литые шлаковые камни). Применяют в вертикальных, наклонных и горизонтальных выработках с длительным сроком службы при значительном горном давлении. </a:t>
            </a:r>
            <a:endParaRPr lang="ru-RU" sz="2000" dirty="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1268" name="Picture 4" descr="http://www.lowbird.com/data/images/2012/12/big-3c587879aa77dbc514110206ee83c66c924899d2.jpg"/>
          <p:cNvPicPr>
            <a:picLocks noChangeAspect="1" noChangeArrowheads="1"/>
          </p:cNvPicPr>
          <p:nvPr/>
        </p:nvPicPr>
        <p:blipFill>
          <a:blip r:embed="rId3" cstate="print"/>
          <a:srcRect l="52884"/>
          <a:stretch>
            <a:fillRect/>
          </a:stretch>
        </p:blipFill>
        <p:spPr bwMode="auto">
          <a:xfrm>
            <a:off x="6300192" y="0"/>
            <a:ext cx="2367838" cy="3140968"/>
          </a:xfrm>
          <a:prstGeom prst="rect">
            <a:avLst/>
          </a:prstGeom>
          <a:ln>
            <a:noFill/>
          </a:ln>
          <a:effectLst>
            <a:softEdge rad="112500"/>
          </a:effectLst>
        </p:spPr>
      </p:pic>
      <p:pic>
        <p:nvPicPr>
          <p:cNvPr id="11266" name="Picture 2" descr="http://www.lowbird.com/data/images/2012/12/big-3c587879aa77dbc514110206ee83c66c924899d2.jpg"/>
          <p:cNvPicPr>
            <a:picLocks noChangeAspect="1" noChangeArrowheads="1"/>
          </p:cNvPicPr>
          <p:nvPr/>
        </p:nvPicPr>
        <p:blipFill>
          <a:blip r:embed="rId4" cstate="print"/>
          <a:srcRect l="398" r="50000"/>
          <a:stretch>
            <a:fillRect/>
          </a:stretch>
        </p:blipFill>
        <p:spPr bwMode="auto">
          <a:xfrm>
            <a:off x="0" y="3545632"/>
            <a:ext cx="2628800" cy="3312368"/>
          </a:xfrm>
          <a:prstGeom prst="rect">
            <a:avLst/>
          </a:prstGeom>
          <a:ln>
            <a:noFill/>
          </a:ln>
          <a:effectLst>
            <a:softEdge rad="112500"/>
          </a:effectLst>
        </p:spPr>
      </p:pic>
      <p:sp>
        <p:nvSpPr>
          <p:cNvPr id="4" name="Прямоугольник 3"/>
          <p:cNvSpPr/>
          <p:nvPr/>
        </p:nvSpPr>
        <p:spPr>
          <a:xfrm>
            <a:off x="0" y="188640"/>
            <a:ext cx="4967536" cy="1015663"/>
          </a:xfrm>
          <a:prstGeom prst="rect">
            <a:avLst/>
          </a:prstGeom>
        </p:spPr>
        <p:txBody>
          <a:bodyPr wrap="square">
            <a:spAutoFit/>
          </a:bodyPr>
          <a:lstStyle/>
          <a:p>
            <a:pPr algn="ctr"/>
            <a:r>
              <a:rPr lang="ru-RU" sz="2000" dirty="0" smtClean="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rPr>
              <a:t>Каменные крепи подразделяют: </a:t>
            </a:r>
          </a:p>
          <a:p>
            <a:pPr algn="ctr"/>
            <a:r>
              <a:rPr lang="ru-RU" sz="2000" dirty="0" smtClean="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rPr>
              <a:t>По характеру работы — на жёсткую и податливую</a:t>
            </a:r>
            <a:endParaRPr lang="ru-RU" sz="2000" dirty="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endParaRPr>
          </a:p>
        </p:txBody>
      </p:sp>
      <p:sp>
        <p:nvSpPr>
          <p:cNvPr id="5" name="Прямоугольник 4"/>
          <p:cNvSpPr/>
          <p:nvPr/>
        </p:nvSpPr>
        <p:spPr>
          <a:xfrm>
            <a:off x="971600" y="1484784"/>
            <a:ext cx="4968552" cy="1015663"/>
          </a:xfrm>
          <a:prstGeom prst="rect">
            <a:avLst/>
          </a:prstGeom>
        </p:spPr>
        <p:txBody>
          <a:bodyPr wrap="square">
            <a:spAutoFit/>
          </a:bodyPr>
          <a:lstStyle/>
          <a:p>
            <a:pPr algn="ctr"/>
            <a:r>
              <a:rPr lang="ru-RU" dirty="0" smtClean="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rPr>
              <a:t> </a:t>
            </a:r>
            <a:r>
              <a:rPr lang="ru-RU" sz="2000" dirty="0" smtClean="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rPr>
              <a:t>По видам конструкции — на сплошную и арочную (кольцевую), устанавливаемую с интервалами между арками. </a:t>
            </a:r>
            <a:endParaRPr lang="ru-RU" sz="2000" dirty="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endParaRPr>
          </a:p>
        </p:txBody>
      </p:sp>
      <p:sp>
        <p:nvSpPr>
          <p:cNvPr id="6" name="Прямоугольник 5"/>
          <p:cNvSpPr/>
          <p:nvPr/>
        </p:nvSpPr>
        <p:spPr>
          <a:xfrm>
            <a:off x="2051720" y="2996952"/>
            <a:ext cx="5184576" cy="1323439"/>
          </a:xfrm>
          <a:prstGeom prst="rect">
            <a:avLst/>
          </a:prstGeom>
        </p:spPr>
        <p:txBody>
          <a:bodyPr wrap="square">
            <a:spAutoFit/>
          </a:bodyPr>
          <a:lstStyle/>
          <a:p>
            <a:pPr algn="ctr"/>
            <a:r>
              <a:rPr lang="ru-RU" sz="2000" dirty="0" smtClean="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rPr>
              <a:t>Жёсткая каменная крепь состоит из камней, уложенных рядами на строительных растворах или насухо с перевязкой швов в рядах.</a:t>
            </a:r>
          </a:p>
        </p:txBody>
      </p:sp>
      <p:sp>
        <p:nvSpPr>
          <p:cNvPr id="7" name="Прямоугольник 6"/>
          <p:cNvSpPr/>
          <p:nvPr/>
        </p:nvSpPr>
        <p:spPr>
          <a:xfrm>
            <a:off x="2771800" y="4653136"/>
            <a:ext cx="6228184" cy="1631216"/>
          </a:xfrm>
          <a:prstGeom prst="rect">
            <a:avLst/>
          </a:prstGeom>
        </p:spPr>
        <p:txBody>
          <a:bodyPr wrap="square">
            <a:spAutoFit/>
          </a:bodyPr>
          <a:lstStyle/>
          <a:p>
            <a:pPr algn="ctr"/>
            <a:r>
              <a:rPr lang="ru-RU" sz="2000" dirty="0" smtClean="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rPr>
              <a:t>Податливая — из камней со сминающимися под нагрузкой прокладками, которые размещаются в каждом шве или через несколько швов. Для прокладок чаще всего используют дерево, а также синтетические материалы.</a:t>
            </a:r>
            <a:endParaRPr lang="ru-RU" sz="2000" dirty="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251520" y="260648"/>
            <a:ext cx="8712968" cy="2677656"/>
          </a:xfrm>
          <a:prstGeom prst="rect">
            <a:avLst/>
          </a:prstGeom>
        </p:spPr>
        <p:txBody>
          <a:bodyPr wrap="square">
            <a:spAutoFit/>
          </a:bodyPr>
          <a:lstStyle/>
          <a:p>
            <a:pPr algn="ctr"/>
            <a:r>
              <a:rPr lang="ru-RU" sz="2400" dirty="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rPr>
              <a:t>При сплошной каменной крепи поверхность выработки перекрыта полностью каменной кладкой. Промежутки между арками закреплены затяжками. В горизонтальных выработках перекрытию каменной крепи придают сводчатую форму, а стенкам — прямолинейную или криволинейную (при боковом давлении). При наличии давления со стороны пород почвы выработки каменной крепи сооружают замкнутой формы.</a:t>
            </a:r>
          </a:p>
        </p:txBody>
      </p:sp>
      <p:pic>
        <p:nvPicPr>
          <p:cNvPr id="10242" name="Picture 2" descr="http://4.bp.blogspot.com/-SjoWbbeWwHg/UsHrfBVNmmI/AAAAAAAAAyw/xRpoa8QtQng/s1600/Old-Train-Tunnel-Stone-Tunnels-Abandoned-Barrels1as.jpg"/>
          <p:cNvPicPr>
            <a:picLocks noChangeAspect="1" noChangeArrowheads="1"/>
          </p:cNvPicPr>
          <p:nvPr/>
        </p:nvPicPr>
        <p:blipFill>
          <a:blip r:embed="rId3" cstate="print"/>
          <a:srcRect/>
          <a:stretch>
            <a:fillRect/>
          </a:stretch>
        </p:blipFill>
        <p:spPr bwMode="auto">
          <a:xfrm>
            <a:off x="860720" y="2852936"/>
            <a:ext cx="7088609" cy="4005064"/>
          </a:xfrm>
          <a:prstGeom prst="rect">
            <a:avLst/>
          </a:prstGeom>
          <a:ln>
            <a:noFill/>
          </a:ln>
          <a:effectLst>
            <a:softEdge rad="112500"/>
          </a:effectLst>
        </p:spPr>
      </p:pic>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971600" y="404664"/>
            <a:ext cx="7308304" cy="2246769"/>
          </a:xfrm>
          <a:prstGeom prst="rect">
            <a:avLst/>
          </a:prstGeom>
        </p:spPr>
        <p:txBody>
          <a:bodyPr wrap="square">
            <a:spAutoFit/>
          </a:bodyPr>
          <a:lstStyle/>
          <a:p>
            <a:pPr algn="ctr"/>
            <a:r>
              <a:rPr lang="ru-RU" sz="2000" dirty="0" smtClean="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rPr>
              <a:t>Толщина крепи (свода и стен) 30-50 см, фундаменты заглубляют в почву выработки на 70-30 см, а со стороны водоотводной канавы — на 50-70 см. Для кладки прямых стен применяют прямоугольные бетониты, для сооружения крепи криволинейной формы — клиновидные. Масса бетонитов от 20 до 45 кг. Несущая способность сплошной цилиндрической </a:t>
            </a:r>
            <a:r>
              <a:rPr lang="ru-RU" sz="2000" dirty="0" err="1" smtClean="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rPr>
              <a:t>бетонитовой</a:t>
            </a:r>
            <a:r>
              <a:rPr lang="ru-RU" sz="2000" dirty="0" smtClean="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rPr>
              <a:t> каменной крепи до 17,5 МПа.</a:t>
            </a:r>
            <a:endParaRPr lang="ru-RU" sz="2000" dirty="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endParaRPr>
          </a:p>
        </p:txBody>
      </p:sp>
      <p:sp>
        <p:nvSpPr>
          <p:cNvPr id="6" name="Прямоугольник 5"/>
          <p:cNvSpPr/>
          <p:nvPr/>
        </p:nvSpPr>
        <p:spPr>
          <a:xfrm>
            <a:off x="0" y="2924944"/>
            <a:ext cx="7200800" cy="1077218"/>
          </a:xfrm>
          <a:prstGeom prst="rect">
            <a:avLst/>
          </a:prstGeom>
        </p:spPr>
        <p:txBody>
          <a:bodyPr wrap="square">
            <a:spAutoFit/>
          </a:bodyPr>
          <a:lstStyle/>
          <a:p>
            <a:pPr algn="ctr"/>
            <a:r>
              <a:rPr lang="ru-RU" sz="2400" b="1" i="1" dirty="0" smtClean="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rPr>
              <a:t>Достоинство каменной крепи </a:t>
            </a:r>
            <a:r>
              <a:rPr lang="ru-RU" sz="2000" dirty="0" smtClean="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rPr>
              <a:t>:</a:t>
            </a:r>
          </a:p>
          <a:p>
            <a:pPr algn="ctr"/>
            <a:r>
              <a:rPr lang="ru-RU" sz="2000" dirty="0" smtClean="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rPr>
              <a:t> способность воспринимать давление горных пород сразу после возведения. </a:t>
            </a:r>
            <a:endParaRPr lang="ru-RU" sz="2000" dirty="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endParaRPr>
          </a:p>
        </p:txBody>
      </p:sp>
      <p:sp>
        <p:nvSpPr>
          <p:cNvPr id="7" name="Прямоугольник 6"/>
          <p:cNvSpPr/>
          <p:nvPr/>
        </p:nvSpPr>
        <p:spPr>
          <a:xfrm>
            <a:off x="1259632" y="4221088"/>
            <a:ext cx="7344816" cy="1733808"/>
          </a:xfrm>
          <a:prstGeom prst="rect">
            <a:avLst/>
          </a:prstGeom>
        </p:spPr>
        <p:txBody>
          <a:bodyPr wrap="square">
            <a:spAutoFit/>
          </a:bodyPr>
          <a:lstStyle/>
          <a:p>
            <a:pPr algn="ctr"/>
            <a:r>
              <a:rPr lang="ru-RU" sz="3600" b="1" i="1" baseline="-25000" dirty="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rPr>
              <a:t>Недостатки: </a:t>
            </a:r>
            <a:endParaRPr lang="ru-RU" sz="3600" b="1" i="1" baseline="-25000" dirty="0" smtClean="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endParaRPr>
          </a:p>
          <a:p>
            <a:pPr algn="ctr"/>
            <a:r>
              <a:rPr lang="ru-RU" sz="3200" baseline="-25000" dirty="0" smtClean="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rPr>
              <a:t>большая </a:t>
            </a:r>
            <a:r>
              <a:rPr lang="ru-RU" sz="3200" baseline="-25000" dirty="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rPr>
              <a:t>трудоемкость работ по возведению крепи, наличие швов, снижающих прочность и монолитность крепи</a:t>
            </a:r>
            <a:r>
              <a:rPr lang="ru-RU" sz="3200" baseline="-25000" dirty="0" smtClean="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rPr>
              <a:t>.</a:t>
            </a:r>
            <a:r>
              <a:rPr lang="ru-RU" sz="2000" dirty="0">
                <a:ln>
                  <a:solidFill>
                    <a:sysClr val="windowText" lastClr="000000"/>
                  </a:solidFill>
                </a:ln>
                <a:solidFill>
                  <a:prstClr val="black"/>
                </a:solidFill>
                <a:effectLst>
                  <a:glow rad="101600">
                    <a:schemeClr val="accent5">
                      <a:lumMod val="40000"/>
                      <a:lumOff val="60000"/>
                      <a:alpha val="60000"/>
                    </a:schemeClr>
                  </a:glow>
                  <a:outerShdw blurRad="38100" dist="38100" dir="2700000" algn="tl">
                    <a:srgbClr val="000000">
                      <a:alpha val="43137"/>
                    </a:srgbClr>
                  </a:outerShdw>
                </a:effectLst>
              </a:rPr>
              <a:t> Возведение каменной крепи связано с трудоёмким ручным трудом, в результате чего этот вид крепи применяют редко.</a:t>
            </a:r>
            <a:endParaRPr lang="ru-RU" sz="3200" dirty="0">
              <a:ln>
                <a:solidFill>
                  <a:sysClr val="windowText" lastClr="000000"/>
                </a:solidFill>
              </a:ln>
              <a:effectLst>
                <a:glow rad="101600">
                  <a:schemeClr val="accent5">
                    <a:lumMod val="40000"/>
                    <a:lumOff val="60000"/>
                    <a:alpha val="60000"/>
                  </a:schemeClr>
                </a:glow>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0" y="332656"/>
            <a:ext cx="3635896" cy="1323439"/>
          </a:xfrm>
          <a:prstGeom prst="rect">
            <a:avLst/>
          </a:prstGeom>
        </p:spPr>
        <p:txBody>
          <a:bodyPr wrap="square">
            <a:spAutoFit/>
          </a:bodyPr>
          <a:lstStyle/>
          <a:p>
            <a:pPr algn="ctr"/>
            <a:r>
              <a:rPr lang="ru-RU" sz="4800" b="1" i="1" baseline="-25000" dirty="0" smtClean="0">
                <a:ln>
                  <a:solidFill>
                    <a:sysClr val="windowText" lastClr="000000"/>
                  </a:solidFill>
                </a:ln>
                <a:effectLst>
                  <a:glow rad="101600">
                    <a:schemeClr val="accent5">
                      <a:satMod val="175000"/>
                      <a:alpha val="40000"/>
                    </a:schemeClr>
                  </a:glow>
                  <a:outerShdw blurRad="38100" dist="38100" dir="2700000" algn="tl">
                    <a:srgbClr val="000000">
                      <a:alpha val="43137"/>
                    </a:srgbClr>
                  </a:outerShdw>
                </a:effectLst>
              </a:rPr>
              <a:t>Железобетонная крепь</a:t>
            </a:r>
            <a:endParaRPr lang="ru-RU" sz="4800" i="1" dirty="0">
              <a:ln>
                <a:solidFill>
                  <a:sysClr val="windowText" lastClr="000000"/>
                </a:solidFill>
              </a:ln>
              <a:effectLst>
                <a:glow rad="101600">
                  <a:schemeClr val="accent5">
                    <a:satMod val="175000"/>
                    <a:alpha val="40000"/>
                  </a:schemeClr>
                </a:glow>
                <a:outerShdw blurRad="38100" dist="38100" dir="2700000" algn="tl">
                  <a:srgbClr val="000000">
                    <a:alpha val="43137"/>
                  </a:srgbClr>
                </a:outerShdw>
              </a:effectLst>
            </a:endParaRPr>
          </a:p>
        </p:txBody>
      </p:sp>
      <p:sp>
        <p:nvSpPr>
          <p:cNvPr id="5" name="Прямоугольник 4"/>
          <p:cNvSpPr/>
          <p:nvPr/>
        </p:nvSpPr>
        <p:spPr>
          <a:xfrm>
            <a:off x="3491880" y="404664"/>
            <a:ext cx="5436096" cy="4154984"/>
          </a:xfrm>
          <a:prstGeom prst="rect">
            <a:avLst/>
          </a:prstGeom>
        </p:spPr>
        <p:txBody>
          <a:bodyPr wrap="square">
            <a:spAutoFit/>
          </a:bodyPr>
          <a:lstStyle/>
          <a:p>
            <a:pPr algn="ctr">
              <a:buFontTx/>
              <a:buChar char="-"/>
            </a:pPr>
            <a:r>
              <a:rPr lang="ru-RU" sz="2400" b="0" i="0" dirty="0" smtClean="0">
                <a:ln>
                  <a:solidFill>
                    <a:sysClr val="windowText" lastClr="000000"/>
                  </a:solidFill>
                </a:ln>
                <a:solidFill>
                  <a:srgbClr val="000000"/>
                </a:solidFill>
                <a:effectLst>
                  <a:glow rad="101600">
                    <a:schemeClr val="bg1">
                      <a:alpha val="60000"/>
                    </a:schemeClr>
                  </a:glow>
                  <a:outerShdw blurRad="38100" dist="38100" dir="2700000" algn="tl">
                    <a:srgbClr val="000000">
                      <a:alpha val="43137"/>
                    </a:srgbClr>
                  </a:outerShdw>
                </a:effectLst>
                <a:latin typeface="Helvetica"/>
              </a:rPr>
              <a:t>  горная крепь из бетона, </a:t>
            </a:r>
            <a:r>
              <a:rPr lang="ru-RU" sz="2400" b="0" i="0" dirty="0" err="1" smtClean="0">
                <a:ln>
                  <a:solidFill>
                    <a:sysClr val="windowText" lastClr="000000"/>
                  </a:solidFill>
                </a:ln>
                <a:solidFill>
                  <a:srgbClr val="000000"/>
                </a:solidFill>
                <a:effectLst>
                  <a:glow rad="101600">
                    <a:schemeClr val="bg1">
                      <a:alpha val="60000"/>
                    </a:schemeClr>
                  </a:glow>
                  <a:outerShdw blurRad="38100" dist="38100" dir="2700000" algn="tl">
                    <a:srgbClr val="000000">
                      <a:alpha val="43137"/>
                    </a:srgbClr>
                  </a:outerShdw>
                </a:effectLst>
                <a:latin typeface="Helvetica"/>
              </a:rPr>
              <a:t>co</a:t>
            </a:r>
            <a:r>
              <a:rPr lang="ru-RU" sz="2400" b="0" i="0" dirty="0" smtClean="0">
                <a:ln>
                  <a:solidFill>
                    <a:sysClr val="windowText" lastClr="000000"/>
                  </a:solidFill>
                </a:ln>
                <a:solidFill>
                  <a:srgbClr val="000000"/>
                </a:solidFill>
                <a:effectLst>
                  <a:glow rad="101600">
                    <a:schemeClr val="bg1">
                      <a:alpha val="60000"/>
                    </a:schemeClr>
                  </a:glow>
                  <a:outerShdw blurRad="38100" dist="38100" dir="2700000" algn="tl">
                    <a:srgbClr val="000000">
                      <a:alpha val="43137"/>
                    </a:srgbClr>
                  </a:outerShdw>
                </a:effectLst>
                <a:latin typeface="Helvetica"/>
              </a:rPr>
              <a:t> </a:t>
            </a:r>
          </a:p>
          <a:p>
            <a:pPr algn="ctr"/>
            <a:r>
              <a:rPr lang="ru-RU" sz="2400" b="0" i="0" dirty="0" smtClean="0">
                <a:ln>
                  <a:solidFill>
                    <a:sysClr val="windowText" lastClr="000000"/>
                  </a:solidFill>
                </a:ln>
                <a:solidFill>
                  <a:srgbClr val="000000"/>
                </a:solidFill>
                <a:effectLst>
                  <a:glow rad="101600">
                    <a:schemeClr val="bg1">
                      <a:alpha val="60000"/>
                    </a:schemeClr>
                  </a:glow>
                  <a:outerShdw blurRad="38100" dist="38100" dir="2700000" algn="tl">
                    <a:srgbClr val="000000">
                      <a:alpha val="43137"/>
                    </a:srgbClr>
                  </a:outerShdw>
                </a:effectLst>
                <a:latin typeface="Helvetica"/>
              </a:rPr>
              <a:t>стальной арматурой. Применяют </a:t>
            </a:r>
          </a:p>
          <a:p>
            <a:pPr algn="ctr"/>
            <a:r>
              <a:rPr lang="ru-RU" sz="2400" b="0" i="0" dirty="0" smtClean="0">
                <a:ln>
                  <a:solidFill>
                    <a:sysClr val="windowText" lastClr="000000"/>
                  </a:solidFill>
                </a:ln>
                <a:solidFill>
                  <a:srgbClr val="000000"/>
                </a:solidFill>
                <a:effectLst>
                  <a:glow rad="101600">
                    <a:schemeClr val="bg1">
                      <a:alpha val="60000"/>
                    </a:schemeClr>
                  </a:glow>
                  <a:outerShdw blurRad="38100" dist="38100" dir="2700000" algn="tl">
                    <a:srgbClr val="000000">
                      <a:alpha val="43137"/>
                    </a:srgbClr>
                  </a:outerShdw>
                </a:effectLst>
                <a:latin typeface="Helvetica"/>
              </a:rPr>
              <a:t>железобетонную крепь в капитальных подземных </a:t>
            </a:r>
          </a:p>
          <a:p>
            <a:pPr algn="ctr"/>
            <a:r>
              <a:rPr lang="ru-RU" sz="2400" b="0" i="0" dirty="0" smtClean="0">
                <a:ln>
                  <a:solidFill>
                    <a:sysClr val="windowText" lastClr="000000"/>
                  </a:solidFill>
                </a:ln>
                <a:solidFill>
                  <a:srgbClr val="000000"/>
                </a:solidFill>
                <a:effectLst>
                  <a:glow rad="101600">
                    <a:schemeClr val="bg1">
                      <a:alpha val="60000"/>
                    </a:schemeClr>
                  </a:glow>
                  <a:outerShdw blurRad="38100" dist="38100" dir="2700000" algn="tl">
                    <a:srgbClr val="000000">
                      <a:alpha val="43137"/>
                    </a:srgbClr>
                  </a:outerShdw>
                </a:effectLst>
                <a:latin typeface="Helvetica"/>
              </a:rPr>
              <a:t>выработках, проводимых в сложных </a:t>
            </a:r>
            <a:r>
              <a:rPr lang="ru-RU" sz="2400" b="0" i="0" dirty="0" err="1" smtClean="0">
                <a:ln>
                  <a:solidFill>
                    <a:sysClr val="windowText" lastClr="000000"/>
                  </a:solidFill>
                </a:ln>
                <a:solidFill>
                  <a:srgbClr val="000000"/>
                </a:solidFill>
                <a:effectLst>
                  <a:glow rad="101600">
                    <a:schemeClr val="bg1">
                      <a:alpha val="60000"/>
                    </a:schemeClr>
                  </a:glow>
                  <a:outerShdw blurRad="38100" dist="38100" dir="2700000" algn="tl">
                    <a:srgbClr val="000000">
                      <a:alpha val="43137"/>
                    </a:srgbClr>
                  </a:outerShdw>
                </a:effectLst>
                <a:latin typeface="Helvetica"/>
              </a:rPr>
              <a:t>горных-геологических</a:t>
            </a:r>
            <a:r>
              <a:rPr lang="ru-RU" sz="2400" b="0" i="0" dirty="0" smtClean="0">
                <a:ln>
                  <a:solidFill>
                    <a:sysClr val="windowText" lastClr="000000"/>
                  </a:solidFill>
                </a:ln>
                <a:solidFill>
                  <a:srgbClr val="000000"/>
                </a:solidFill>
                <a:effectLst>
                  <a:glow rad="101600">
                    <a:schemeClr val="bg1">
                      <a:alpha val="60000"/>
                    </a:schemeClr>
                  </a:glow>
                  <a:outerShdw blurRad="38100" dist="38100" dir="2700000" algn="tl">
                    <a:srgbClr val="000000">
                      <a:alpha val="43137"/>
                    </a:srgbClr>
                  </a:outerShdw>
                </a:effectLst>
                <a:latin typeface="Helvetica"/>
              </a:rPr>
              <a:t> условиях, </a:t>
            </a:r>
            <a:r>
              <a:rPr lang="ru-RU" sz="2400" b="0" i="0" dirty="0" err="1" smtClean="0">
                <a:ln>
                  <a:solidFill>
                    <a:sysClr val="windowText" lastClr="000000"/>
                  </a:solidFill>
                </a:ln>
                <a:solidFill>
                  <a:srgbClr val="000000"/>
                </a:solidFill>
                <a:effectLst>
                  <a:glow rad="101600">
                    <a:schemeClr val="bg1">
                      <a:alpha val="60000"/>
                    </a:schemeClr>
                  </a:glow>
                  <a:outerShdw blurRad="38100" dist="38100" dir="2700000" algn="tl">
                    <a:srgbClr val="000000">
                      <a:alpha val="43137"/>
                    </a:srgbClr>
                  </a:outerShdw>
                </a:effectLst>
                <a:latin typeface="Helvetica"/>
              </a:rPr>
              <a:t>co</a:t>
            </a:r>
            <a:r>
              <a:rPr lang="ru-RU" sz="2400" b="0" i="0" dirty="0" smtClean="0">
                <a:ln>
                  <a:solidFill>
                    <a:sysClr val="windowText" lastClr="000000"/>
                  </a:solidFill>
                </a:ln>
                <a:solidFill>
                  <a:srgbClr val="000000"/>
                </a:solidFill>
                <a:effectLst>
                  <a:glow rad="101600">
                    <a:schemeClr val="bg1">
                      <a:alpha val="60000"/>
                    </a:schemeClr>
                  </a:glow>
                  <a:outerShdw blurRad="38100" dist="38100" dir="2700000" algn="tl">
                    <a:srgbClr val="000000">
                      <a:alpha val="43137"/>
                    </a:srgbClr>
                  </a:outerShdw>
                </a:effectLst>
                <a:latin typeface="Helvetica"/>
              </a:rPr>
              <a:t> значительным </a:t>
            </a:r>
          </a:p>
          <a:p>
            <a:pPr algn="ctr"/>
            <a:r>
              <a:rPr lang="ru-RU" sz="2400" b="0" i="0" u="none" strike="noStrike" dirty="0" smtClean="0">
                <a:ln>
                  <a:solidFill>
                    <a:sysClr val="windowText" lastClr="000000"/>
                  </a:solidFill>
                </a:ln>
                <a:solidFill>
                  <a:srgbClr val="000000"/>
                </a:solidFill>
                <a:effectLst>
                  <a:glow rad="101600">
                    <a:schemeClr val="bg1">
                      <a:alpha val="60000"/>
                    </a:schemeClr>
                  </a:glow>
                  <a:outerShdw blurRad="38100" dist="38100" dir="2700000" algn="tl">
                    <a:srgbClr val="000000">
                      <a:alpha val="43137"/>
                    </a:srgbClr>
                  </a:outerShdw>
                </a:effectLst>
                <a:latin typeface="Helvetica"/>
              </a:rPr>
              <a:t>неравномерным</a:t>
            </a:r>
            <a:r>
              <a:rPr lang="ru-RU" sz="2400" b="0" i="0" dirty="0" smtClean="0">
                <a:ln>
                  <a:solidFill>
                    <a:sysClr val="windowText" lastClr="000000"/>
                  </a:solidFill>
                </a:ln>
                <a:solidFill>
                  <a:srgbClr val="000000"/>
                </a:solidFill>
                <a:effectLst>
                  <a:glow rad="101600">
                    <a:schemeClr val="bg1">
                      <a:alpha val="60000"/>
                    </a:schemeClr>
                  </a:glow>
                  <a:outerShdw blurRad="38100" dist="38100" dir="2700000" algn="tl">
                    <a:srgbClr val="000000">
                      <a:alpha val="43137"/>
                    </a:srgbClr>
                  </a:outerShdw>
                </a:effectLst>
                <a:latin typeface="Helvetica"/>
              </a:rPr>
              <a:t> давлением горных </a:t>
            </a:r>
          </a:p>
          <a:p>
            <a:pPr algn="ctr"/>
            <a:r>
              <a:rPr lang="ru-RU" sz="2400" b="0" i="0" dirty="0" smtClean="0">
                <a:ln>
                  <a:solidFill>
                    <a:sysClr val="windowText" lastClr="000000"/>
                  </a:solidFill>
                </a:ln>
                <a:solidFill>
                  <a:srgbClr val="000000"/>
                </a:solidFill>
                <a:effectLst>
                  <a:glow rad="101600">
                    <a:schemeClr val="bg1">
                      <a:alpha val="60000"/>
                    </a:schemeClr>
                  </a:glow>
                  <a:outerShdw blurRad="38100" dist="38100" dir="2700000" algn="tl">
                    <a:srgbClr val="000000">
                      <a:alpha val="43137"/>
                    </a:srgbClr>
                  </a:outerShdw>
                </a:effectLst>
                <a:latin typeface="Helvetica"/>
              </a:rPr>
              <a:t>пород, на </a:t>
            </a:r>
            <a:r>
              <a:rPr lang="ru-RU" sz="2400" b="0" i="0" dirty="0" err="1" smtClean="0">
                <a:ln>
                  <a:solidFill>
                    <a:sysClr val="windowText" lastClr="000000"/>
                  </a:solidFill>
                </a:ln>
                <a:solidFill>
                  <a:srgbClr val="000000"/>
                </a:solidFill>
                <a:effectLst>
                  <a:glow rad="101600">
                    <a:schemeClr val="bg1">
                      <a:alpha val="60000"/>
                    </a:schemeClr>
                  </a:glow>
                  <a:outerShdw blurRad="38100" dist="38100" dir="2700000" algn="tl">
                    <a:srgbClr val="000000">
                      <a:alpha val="43137"/>
                    </a:srgbClr>
                  </a:outerShdw>
                </a:effectLst>
                <a:latin typeface="Helvetica"/>
              </a:rPr>
              <a:t>сопржениях</a:t>
            </a:r>
            <a:r>
              <a:rPr lang="ru-RU" sz="2400" b="0" i="0" dirty="0" smtClean="0">
                <a:ln>
                  <a:solidFill>
                    <a:sysClr val="windowText" lastClr="000000"/>
                  </a:solidFill>
                </a:ln>
                <a:solidFill>
                  <a:srgbClr val="000000"/>
                </a:solidFill>
                <a:effectLst>
                  <a:glow rad="101600">
                    <a:schemeClr val="bg1">
                      <a:alpha val="60000"/>
                    </a:schemeClr>
                  </a:glow>
                  <a:outerShdw blurRad="38100" dist="38100" dir="2700000" algn="tl">
                    <a:srgbClr val="000000">
                      <a:alpha val="43137"/>
                    </a:srgbClr>
                  </a:outerShdw>
                </a:effectLst>
                <a:latin typeface="Helvetica"/>
              </a:rPr>
              <a:t> и </a:t>
            </a:r>
          </a:p>
          <a:p>
            <a:pPr algn="ctr"/>
            <a:r>
              <a:rPr lang="ru-RU" sz="2400" b="0" i="0" dirty="0" smtClean="0">
                <a:ln>
                  <a:solidFill>
                    <a:sysClr val="windowText" lastClr="000000"/>
                  </a:solidFill>
                </a:ln>
                <a:solidFill>
                  <a:srgbClr val="000000"/>
                </a:solidFill>
                <a:effectLst>
                  <a:glow rad="101600">
                    <a:schemeClr val="bg1">
                      <a:alpha val="60000"/>
                    </a:schemeClr>
                  </a:glow>
                  <a:outerShdw blurRad="38100" dist="38100" dir="2700000" algn="tl">
                    <a:srgbClr val="000000">
                      <a:alpha val="43137"/>
                    </a:srgbClr>
                  </a:outerShdw>
                </a:effectLst>
                <a:latin typeface="Helvetica"/>
              </a:rPr>
              <a:t>пересечениях ответственных капитальных выработок и др.</a:t>
            </a:r>
            <a:endParaRPr lang="ru-RU" sz="2400" dirty="0">
              <a:ln>
                <a:solidFill>
                  <a:sysClr val="windowText" lastClr="000000"/>
                </a:solidFill>
              </a:ln>
              <a:effectLst>
                <a:glow rad="101600">
                  <a:schemeClr val="bg1">
                    <a:alpha val="60000"/>
                  </a:schemeClr>
                </a:glow>
                <a:outerShdw blurRad="38100" dist="38100" dir="2700000" algn="tl">
                  <a:srgbClr val="000000">
                    <a:alpha val="43137"/>
                  </a:srgbClr>
                </a:outerShdw>
              </a:effectLst>
            </a:endParaRPr>
          </a:p>
        </p:txBody>
      </p:sp>
      <p:pic>
        <p:nvPicPr>
          <p:cNvPr id="6" name="Picture 8" descr="http://www.beroepen-plaatjes.nl/files/beroepen-plaatjes/mijnwerkers/mijnwerkers-5328466.gif"/>
          <p:cNvPicPr>
            <a:picLocks noChangeAspect="1" noChangeArrowheads="1"/>
          </p:cNvPicPr>
          <p:nvPr/>
        </p:nvPicPr>
        <p:blipFill>
          <a:blip r:embed="rId3" cstate="print"/>
          <a:srcRect/>
          <a:stretch>
            <a:fillRect/>
          </a:stretch>
        </p:blipFill>
        <p:spPr bwMode="auto">
          <a:xfrm>
            <a:off x="0" y="1988840"/>
            <a:ext cx="2699792" cy="410694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971600" y="332656"/>
            <a:ext cx="6768752" cy="1015663"/>
          </a:xfrm>
          <a:prstGeom prst="rect">
            <a:avLst/>
          </a:prstGeom>
        </p:spPr>
        <p:txBody>
          <a:bodyPr wrap="square">
            <a:spAutoFit/>
          </a:bodyPr>
          <a:lstStyle/>
          <a:p>
            <a:pPr algn="ctr"/>
            <a:r>
              <a:rPr lang="ru-RU" sz="3600" baseline="-25000" dirty="0" smtClean="0">
                <a:ln>
                  <a:solidFill>
                    <a:sysClr val="windowText" lastClr="000000"/>
                  </a:solidFill>
                </a:ln>
                <a:solidFill>
                  <a:srgbClr val="000000"/>
                </a:solidFill>
                <a:effectLst>
                  <a:glow rad="101600">
                    <a:schemeClr val="bg1">
                      <a:alpha val="60000"/>
                    </a:schemeClr>
                  </a:glow>
                  <a:outerShdw blurRad="38100" dist="38100" dir="2700000" algn="tl">
                    <a:srgbClr val="000000">
                      <a:alpha val="43137"/>
                    </a:srgbClr>
                  </a:outerShdw>
                </a:effectLst>
                <a:latin typeface="Times New Roman"/>
              </a:rPr>
              <a:t>По способу изготовления железобетонные крепи подразделяют на монолитные и сборные. </a:t>
            </a:r>
            <a:endParaRPr lang="ru-RU" sz="3600" dirty="0">
              <a:ln>
                <a:solidFill>
                  <a:sysClr val="windowText" lastClr="000000"/>
                </a:solidFill>
              </a:ln>
              <a:effectLst>
                <a:glow rad="101600">
                  <a:schemeClr val="bg1">
                    <a:alpha val="60000"/>
                  </a:schemeClr>
                </a:glow>
                <a:outerShdw blurRad="38100" dist="38100" dir="2700000" algn="tl">
                  <a:srgbClr val="000000">
                    <a:alpha val="43137"/>
                  </a:srgbClr>
                </a:outerShdw>
              </a:effectLst>
            </a:endParaRPr>
          </a:p>
        </p:txBody>
      </p:sp>
      <p:pic>
        <p:nvPicPr>
          <p:cNvPr id="35842" name="Picture 2"/>
          <p:cNvPicPr>
            <a:picLocks noChangeAspect="1" noChangeArrowheads="1"/>
          </p:cNvPicPr>
          <p:nvPr/>
        </p:nvPicPr>
        <p:blipFill>
          <a:blip r:embed="rId3" cstate="print"/>
          <a:srcRect l="15174" t="24898" r="52247" b="17384"/>
          <a:stretch>
            <a:fillRect/>
          </a:stretch>
        </p:blipFill>
        <p:spPr bwMode="auto">
          <a:xfrm>
            <a:off x="1763688" y="1490306"/>
            <a:ext cx="5472608" cy="5367694"/>
          </a:xfrm>
          <a:prstGeom prst="rect">
            <a:avLst/>
          </a:prstGeom>
          <a:ln>
            <a:noFill/>
          </a:ln>
          <a:effectLst>
            <a:softEdge rad="112500"/>
          </a:effectLst>
        </p:spPr>
      </p:pic>
    </p:spTree>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46082" name="Picture 2" descr="http://img15.nnm.me/0/a/c/b/d/e332c44896139b1a5172cb558ad.jpg"/>
          <p:cNvPicPr>
            <a:picLocks noChangeAspect="1" noChangeArrowheads="1"/>
          </p:cNvPicPr>
          <p:nvPr/>
        </p:nvPicPr>
        <p:blipFill>
          <a:blip r:embed="rId3" cstate="print"/>
          <a:srcRect/>
          <a:stretch>
            <a:fillRect/>
          </a:stretch>
        </p:blipFill>
        <p:spPr bwMode="auto">
          <a:xfrm>
            <a:off x="539552" y="2276872"/>
            <a:ext cx="8081879" cy="4581128"/>
          </a:xfrm>
          <a:prstGeom prst="rect">
            <a:avLst/>
          </a:prstGeom>
          <a:ln>
            <a:noFill/>
          </a:ln>
          <a:effectLst>
            <a:softEdge rad="112500"/>
          </a:effectLst>
        </p:spPr>
      </p:pic>
      <p:sp>
        <p:nvSpPr>
          <p:cNvPr id="4" name="Прямоугольник 3"/>
          <p:cNvSpPr/>
          <p:nvPr/>
        </p:nvSpPr>
        <p:spPr>
          <a:xfrm>
            <a:off x="395536" y="332656"/>
            <a:ext cx="8424936" cy="2000548"/>
          </a:xfrm>
          <a:prstGeom prst="rect">
            <a:avLst/>
          </a:prstGeom>
        </p:spPr>
        <p:txBody>
          <a:bodyPr wrap="square">
            <a:spAutoFit/>
          </a:bodyPr>
          <a:lstStyle/>
          <a:p>
            <a:pPr algn="ctr"/>
            <a:r>
              <a:rPr lang="ru-RU" sz="2800" b="1" i="1"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Монолитные железобетонные крепи </a:t>
            </a: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изготовляют на месте их возведения в выработке. По форме они аналогичны бетонным. Возводят эту крепь так же, как и бетонную, но перед бетонированием выполняют операции по изготовлению и установке арматурного каркаса.</a:t>
            </a:r>
            <a:endParaRPr lang="ru-RU" sz="2400" dirty="0">
              <a:ln>
                <a:solidFill>
                  <a:sysClr val="windowText" lastClr="000000"/>
                </a:solidFill>
              </a:ln>
              <a:effectLst>
                <a:glow rad="101600">
                  <a:schemeClr val="bg1">
                    <a:alpha val="60000"/>
                  </a:schemeClr>
                </a:glow>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45060" name="Picture 4" descr="http://vignette2.wikia.nocookie.net/mining/images/3/32/%D0%92%D1%8B%D1%80%D0%B0%D0%B1%D0%BE%D1%82%D0%BA%D0%B0_%D0%9F.jpg/revision/latest?cb=20100909180823&amp;path-prefix=ru"/>
          <p:cNvPicPr>
            <a:picLocks noChangeAspect="1" noChangeArrowheads="1"/>
          </p:cNvPicPr>
          <p:nvPr/>
        </p:nvPicPr>
        <p:blipFill>
          <a:blip r:embed="rId3" cstate="print"/>
          <a:srcRect/>
          <a:stretch>
            <a:fillRect/>
          </a:stretch>
        </p:blipFill>
        <p:spPr bwMode="auto">
          <a:xfrm>
            <a:off x="539552" y="404664"/>
            <a:ext cx="8136904" cy="4464496"/>
          </a:xfrm>
          <a:prstGeom prst="rect">
            <a:avLst/>
          </a:prstGeom>
          <a:ln>
            <a:noFill/>
          </a:ln>
          <a:effectLst>
            <a:softEdge rad="112500"/>
          </a:effectLst>
        </p:spPr>
      </p:pic>
      <p:sp>
        <p:nvSpPr>
          <p:cNvPr id="4" name="Прямоугольник 3"/>
          <p:cNvSpPr/>
          <p:nvPr/>
        </p:nvSpPr>
        <p:spPr>
          <a:xfrm>
            <a:off x="251520" y="4797152"/>
            <a:ext cx="8892480" cy="1569660"/>
          </a:xfrm>
          <a:prstGeom prst="rect">
            <a:avLst/>
          </a:prstGeom>
        </p:spPr>
        <p:txBody>
          <a:bodyPr wrap="square">
            <a:spAutoFit/>
          </a:bodyPr>
          <a:lstStyle/>
          <a:p>
            <a:pPr algn="ct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Арматура крепи может быть гибкой, состоящей из стержней круглого или периодического профиля диаметром 8—25 мм, или жесткой, изготовленной из двутавровых или швеллерных балок, </a:t>
            </a:r>
            <a:r>
              <a:rPr lang="ru-RU" sz="2400" dirty="0" err="1"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спецпрофиля</a:t>
            </a: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 или рельсов в виде рам, арок и колец. </a:t>
            </a:r>
            <a:endParaRPr lang="ru-RU" sz="2400" dirty="0">
              <a:ln>
                <a:solidFill>
                  <a:sysClr val="windowText" lastClr="000000"/>
                </a:solidFill>
              </a:ln>
              <a:effectLst>
                <a:glow rad="101600">
                  <a:schemeClr val="bg1">
                    <a:alpha val="60000"/>
                  </a:schemeClr>
                </a:glow>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755576" y="1340768"/>
            <a:ext cx="4032448" cy="3785652"/>
          </a:xfrm>
          <a:prstGeom prst="rect">
            <a:avLst/>
          </a:prstGeom>
        </p:spPr>
        <p:txBody>
          <a:bodyPr wrap="square">
            <a:spAutoFit/>
          </a:bodyPr>
          <a:lstStyle/>
          <a:p>
            <a:pPr algn="ct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Недостатки бетонной крепи свойственны и монолитной железобетонной. Кроме того, возведение ее сложнее, дороже и длительнее. Все это ограничивает применение монолитной железобетонной крепи для крепления горных выработок.</a:t>
            </a:r>
            <a:endParaRPr lang="ru-RU" sz="2400" dirty="0">
              <a:ln>
                <a:solidFill>
                  <a:sysClr val="windowText" lastClr="000000"/>
                </a:solidFill>
              </a:ln>
              <a:effectLst>
                <a:glow rad="101600">
                  <a:schemeClr val="bg1">
                    <a:alpha val="60000"/>
                  </a:schemeClr>
                </a:glow>
                <a:outerShdw blurRad="38100" dist="38100" dir="2700000" algn="tl">
                  <a:srgbClr val="000000">
                    <a:alpha val="43137"/>
                  </a:srgbClr>
                </a:outerShdw>
              </a:effectLst>
            </a:endParaRPr>
          </a:p>
        </p:txBody>
      </p:sp>
      <p:pic>
        <p:nvPicPr>
          <p:cNvPr id="5" name="Picture 8" descr="http://www.beroepen-plaatjes.nl/files/beroepen-plaatjes/mijnwerkers/mijnwerkers-5328466.gif"/>
          <p:cNvPicPr>
            <a:picLocks noChangeAspect="1" noChangeArrowheads="1"/>
          </p:cNvPicPr>
          <p:nvPr/>
        </p:nvPicPr>
        <p:blipFill>
          <a:blip r:embed="rId3" cstate="print"/>
          <a:srcRect/>
          <a:stretch>
            <a:fillRect/>
          </a:stretch>
        </p:blipFill>
        <p:spPr bwMode="auto">
          <a:xfrm flipH="1">
            <a:off x="5724127" y="332655"/>
            <a:ext cx="2880320" cy="399334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683568" y="764704"/>
            <a:ext cx="7704856" cy="1569660"/>
          </a:xfrm>
          <a:prstGeom prst="rect">
            <a:avLst/>
          </a:prstGeom>
        </p:spPr>
        <p:txBody>
          <a:bodyPr wrap="square">
            <a:spAutoFit/>
          </a:bodyPr>
          <a:lstStyle/>
          <a:p>
            <a:pPr algn="ctr"/>
            <a:r>
              <a:rPr lang="ru-RU" sz="2400" dirty="0" smtClean="0">
                <a:ln>
                  <a:solidFill>
                    <a:sysClr val="windowText" lastClr="000000"/>
                  </a:solidFill>
                </a:ln>
                <a:effectLst>
                  <a:glow rad="101600">
                    <a:schemeClr val="bg2">
                      <a:alpha val="60000"/>
                    </a:schemeClr>
                  </a:glow>
                  <a:outerShdw blurRad="38100" dist="38100" dir="2700000" algn="tl">
                    <a:srgbClr val="000000">
                      <a:alpha val="43137"/>
                    </a:srgbClr>
                  </a:outerShdw>
                </a:effectLst>
              </a:rPr>
              <a:t>Сборные железобетонные крепи изготавливают на заводах железобетонных изделий, доставляют в готовом виде в выработки, где возводят путем сборки (монтажа) готовых элементов.</a:t>
            </a:r>
            <a:endParaRPr lang="ru-RU" sz="2400" dirty="0">
              <a:ln>
                <a:solidFill>
                  <a:sysClr val="windowText" lastClr="000000"/>
                </a:solidFill>
              </a:ln>
              <a:effectLst>
                <a:glow rad="101600">
                  <a:schemeClr val="bg2">
                    <a:alpha val="60000"/>
                  </a:schemeClr>
                </a:glow>
                <a:outerShdw blurRad="38100" dist="38100" dir="2700000" algn="tl">
                  <a:srgbClr val="000000">
                    <a:alpha val="43137"/>
                  </a:srgbClr>
                </a:outerShdw>
              </a:effectLst>
            </a:endParaRPr>
          </a:p>
        </p:txBody>
      </p:sp>
      <p:sp>
        <p:nvSpPr>
          <p:cNvPr id="5" name="Прямоугольник 4"/>
          <p:cNvSpPr/>
          <p:nvPr/>
        </p:nvSpPr>
        <p:spPr>
          <a:xfrm>
            <a:off x="395536" y="2967335"/>
            <a:ext cx="7920880" cy="1938992"/>
          </a:xfrm>
          <a:prstGeom prst="rect">
            <a:avLst/>
          </a:prstGeom>
        </p:spPr>
        <p:txBody>
          <a:bodyPr wrap="square">
            <a:spAutoFit/>
          </a:bodyPr>
          <a:lstStyle/>
          <a:p>
            <a:pPr algn="ctr"/>
            <a:r>
              <a:rPr lang="ru-RU" sz="2400" dirty="0" smtClean="0">
                <a:ln>
                  <a:solidFill>
                    <a:sysClr val="windowText" lastClr="000000"/>
                  </a:solidFill>
                </a:ln>
                <a:effectLst>
                  <a:glow rad="101600">
                    <a:schemeClr val="bg2">
                      <a:alpha val="60000"/>
                    </a:schemeClr>
                  </a:glow>
                  <a:outerShdw blurRad="38100" dist="38100" dir="2700000" algn="tl">
                    <a:srgbClr val="000000">
                      <a:alpha val="43137"/>
                    </a:srgbClr>
                  </a:outerShdw>
                </a:effectLst>
              </a:rPr>
              <a:t>По конструкции сборные железобетонные крепи можно разделить на два типа:</a:t>
            </a:r>
          </a:p>
          <a:p>
            <a:pPr algn="ctr"/>
            <a:r>
              <a:rPr lang="ru-RU" sz="2400" dirty="0" smtClean="0">
                <a:ln>
                  <a:solidFill>
                    <a:sysClr val="windowText" lastClr="000000"/>
                  </a:solidFill>
                </a:ln>
                <a:effectLst>
                  <a:glow rad="101600">
                    <a:schemeClr val="bg2">
                      <a:alpha val="60000"/>
                    </a:schemeClr>
                  </a:glow>
                  <a:outerShdw blurRad="38100" dist="38100" dir="2700000" algn="tl">
                    <a:srgbClr val="000000">
                      <a:alpha val="43137"/>
                    </a:srgbClr>
                  </a:outerShdw>
                </a:effectLst>
              </a:rPr>
              <a:t> </a:t>
            </a:r>
            <a:r>
              <a:rPr lang="ru-RU" sz="2400" b="1" i="1" u="sng" dirty="0" smtClean="0">
                <a:ln>
                  <a:solidFill>
                    <a:sysClr val="windowText" lastClr="000000"/>
                  </a:solidFill>
                </a:ln>
                <a:effectLst>
                  <a:glow rad="101600">
                    <a:schemeClr val="bg2">
                      <a:alpha val="60000"/>
                    </a:schemeClr>
                  </a:glow>
                  <a:outerShdw blurRad="38100" dist="38100" dir="2700000" algn="tl">
                    <a:srgbClr val="000000">
                      <a:alpha val="43137"/>
                    </a:srgbClr>
                  </a:outerShdw>
                </a:effectLst>
              </a:rPr>
              <a:t>рамные</a:t>
            </a:r>
            <a:r>
              <a:rPr lang="ru-RU" sz="2400" dirty="0" smtClean="0">
                <a:ln>
                  <a:solidFill>
                    <a:sysClr val="windowText" lastClr="000000"/>
                  </a:solidFill>
                </a:ln>
                <a:effectLst>
                  <a:glow rad="101600">
                    <a:schemeClr val="bg2">
                      <a:alpha val="60000"/>
                    </a:schemeClr>
                  </a:glow>
                  <a:outerShdw blurRad="38100" dist="38100" dir="2700000" algn="tl">
                    <a:srgbClr val="000000">
                      <a:alpha val="43137"/>
                    </a:srgbClr>
                  </a:outerShdw>
                </a:effectLst>
              </a:rPr>
              <a:t>, состоящие из отдельных рам, арок и колец, устанавливаемых </a:t>
            </a:r>
            <a:r>
              <a:rPr lang="ru-RU" sz="2400" dirty="0" err="1" smtClean="0">
                <a:ln>
                  <a:solidFill>
                    <a:sysClr val="windowText" lastClr="000000"/>
                  </a:solidFill>
                </a:ln>
                <a:effectLst>
                  <a:glow rad="101600">
                    <a:schemeClr val="bg2">
                      <a:alpha val="60000"/>
                    </a:schemeClr>
                  </a:glow>
                  <a:outerShdw blurRad="38100" dist="38100" dir="2700000" algn="tl">
                    <a:srgbClr val="000000">
                      <a:alpha val="43137"/>
                    </a:srgbClr>
                  </a:outerShdw>
                </a:effectLst>
              </a:rPr>
              <a:t>вразбежку</a:t>
            </a:r>
            <a:r>
              <a:rPr lang="ru-RU" sz="2400" dirty="0" smtClean="0">
                <a:ln>
                  <a:solidFill>
                    <a:sysClr val="windowText" lastClr="000000"/>
                  </a:solidFill>
                </a:ln>
                <a:effectLst>
                  <a:glow rad="101600">
                    <a:schemeClr val="bg2">
                      <a:alpha val="60000"/>
                    </a:schemeClr>
                  </a:glow>
                  <a:outerShdw blurRad="38100" dist="38100" dir="2700000" algn="tl">
                    <a:srgbClr val="000000">
                      <a:alpha val="43137"/>
                    </a:srgbClr>
                  </a:outerShdw>
                </a:effectLst>
              </a:rPr>
              <a:t>, </a:t>
            </a:r>
          </a:p>
          <a:p>
            <a:pPr algn="ctr"/>
            <a:r>
              <a:rPr lang="ru-RU" sz="2400" dirty="0" smtClean="0">
                <a:ln>
                  <a:solidFill>
                    <a:sysClr val="windowText" lastClr="000000"/>
                  </a:solidFill>
                </a:ln>
                <a:effectLst>
                  <a:glow rad="101600">
                    <a:schemeClr val="bg2">
                      <a:alpha val="60000"/>
                    </a:schemeClr>
                  </a:glow>
                  <a:outerShdw blurRad="38100" dist="38100" dir="2700000" algn="tl">
                    <a:srgbClr val="000000">
                      <a:alpha val="43137"/>
                    </a:srgbClr>
                  </a:outerShdw>
                </a:effectLst>
              </a:rPr>
              <a:t> </a:t>
            </a:r>
            <a:r>
              <a:rPr lang="ru-RU" sz="2400" b="1" i="1" u="sng" dirty="0" smtClean="0">
                <a:ln>
                  <a:solidFill>
                    <a:sysClr val="windowText" lastClr="000000"/>
                  </a:solidFill>
                </a:ln>
                <a:effectLst>
                  <a:glow rad="101600">
                    <a:schemeClr val="bg2">
                      <a:alpha val="60000"/>
                    </a:schemeClr>
                  </a:glow>
                  <a:outerShdw blurRad="38100" dist="38100" dir="2700000" algn="tl">
                    <a:srgbClr val="000000">
                      <a:alpha val="43137"/>
                    </a:srgbClr>
                  </a:outerShdw>
                </a:effectLst>
              </a:rPr>
              <a:t>сплошные,</a:t>
            </a:r>
            <a:r>
              <a:rPr lang="ru-RU" sz="2400" dirty="0" smtClean="0">
                <a:ln>
                  <a:solidFill>
                    <a:sysClr val="windowText" lastClr="000000"/>
                  </a:solidFill>
                </a:ln>
                <a:effectLst>
                  <a:glow rad="101600">
                    <a:schemeClr val="bg2">
                      <a:alpha val="60000"/>
                    </a:schemeClr>
                  </a:glow>
                  <a:outerShdw blurRad="38100" dist="38100" dir="2700000" algn="tl">
                    <a:srgbClr val="000000">
                      <a:alpha val="43137"/>
                    </a:srgbClr>
                  </a:outerShdw>
                </a:effectLst>
              </a:rPr>
              <a:t> собираемые из плит, блоков или тюбингов.</a:t>
            </a:r>
            <a:endParaRPr lang="ru-RU" sz="2400" dirty="0">
              <a:ln>
                <a:solidFill>
                  <a:sysClr val="windowText" lastClr="000000"/>
                </a:solidFill>
              </a:ln>
              <a:effectLst>
                <a:glow rad="101600">
                  <a:schemeClr val="bg2">
                    <a:alpha val="60000"/>
                  </a:schemeClr>
                </a:glow>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251520" y="980728"/>
            <a:ext cx="8460432" cy="2215991"/>
          </a:xfrm>
          <a:prstGeom prst="rect">
            <a:avLst/>
          </a:prstGeom>
        </p:spPr>
        <p:txBody>
          <a:bodyPr wrap="square">
            <a:spAutoFit/>
          </a:bodyPr>
          <a:lstStyle/>
          <a:p>
            <a:pPr algn="ctr"/>
            <a:r>
              <a:rPr lang="ru-RU" sz="2400" dirty="0" smtClean="0">
                <a:ln>
                  <a:solidFill>
                    <a:sysClr val="windowText" lastClr="000000"/>
                  </a:solidFill>
                </a:ln>
                <a:effectLst>
                  <a:glow rad="101600">
                    <a:schemeClr val="bg2">
                      <a:alpha val="60000"/>
                    </a:schemeClr>
                  </a:glow>
                  <a:outerShdw blurRad="38100" dist="38100" dir="2700000" algn="tl">
                    <a:srgbClr val="000000">
                      <a:alpha val="43137"/>
                    </a:srgbClr>
                  </a:outerShdw>
                </a:effectLst>
              </a:rPr>
              <a:t>Элементы крепи первого типа имеют массу не более 100—120 кг, так как в основном возводятся вручную; элементы крепи второго типа имеют массу 200—500 кг и для их возведения применяют дуговые, стреловые или рычажные крепеукладчики.</a:t>
            </a:r>
          </a:p>
          <a:p>
            <a:endParaRPr lang="ru-RU" dirty="0">
              <a:ln>
                <a:solidFill>
                  <a:sysClr val="windowText" lastClr="000000"/>
                </a:solidFill>
              </a:ln>
              <a:effectLst>
                <a:glow rad="101600">
                  <a:schemeClr val="bg2">
                    <a:alpha val="60000"/>
                  </a:schemeClr>
                </a:glow>
              </a:effectLst>
            </a:endParaRPr>
          </a:p>
        </p:txBody>
      </p:sp>
      <p:sp>
        <p:nvSpPr>
          <p:cNvPr id="6" name="Прямоугольник 5"/>
          <p:cNvSpPr/>
          <p:nvPr/>
        </p:nvSpPr>
        <p:spPr>
          <a:xfrm>
            <a:off x="467544" y="3933056"/>
            <a:ext cx="8496944" cy="1569660"/>
          </a:xfrm>
          <a:prstGeom prst="rect">
            <a:avLst/>
          </a:prstGeom>
        </p:spPr>
        <p:txBody>
          <a:bodyPr wrap="square">
            <a:spAutoFit/>
          </a:bodyPr>
          <a:lstStyle/>
          <a:p>
            <a:pPr lvl="0" algn="ctr"/>
            <a:r>
              <a:rPr lang="ru-RU" sz="2400" dirty="0" smtClean="0">
                <a:ln>
                  <a:solidFill>
                    <a:sysClr val="windowText" lastClr="000000"/>
                  </a:solidFill>
                </a:ln>
                <a:solidFill>
                  <a:prstClr val="black"/>
                </a:solidFill>
                <a:effectLst>
                  <a:glow rad="101600">
                    <a:schemeClr val="bg2">
                      <a:alpha val="60000"/>
                    </a:schemeClr>
                  </a:glow>
                  <a:outerShdw blurRad="38100" dist="38100" dir="2700000" algn="tl">
                    <a:srgbClr val="000000">
                      <a:alpha val="43137"/>
                    </a:srgbClr>
                  </a:outerShdw>
                </a:effectLst>
              </a:rPr>
              <a:t>Сборные железобетонные крепи применяют в выработках при сроке службы более 3—5 лет с установившимся горным давлением и реже с неустановившимся (податливые конструкции). </a:t>
            </a:r>
            <a:endParaRPr lang="ru-RU" sz="2400" dirty="0">
              <a:ln>
                <a:solidFill>
                  <a:sysClr val="windowText" lastClr="000000"/>
                </a:solidFill>
              </a:ln>
              <a:solidFill>
                <a:prstClr val="black"/>
              </a:solidFill>
              <a:effectLst>
                <a:glow rad="101600">
                  <a:schemeClr val="bg2">
                    <a:alpha val="60000"/>
                  </a:schemeClr>
                </a:glow>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539552" y="908720"/>
            <a:ext cx="8064896" cy="2739211"/>
          </a:xfrm>
          <a:prstGeom prst="rect">
            <a:avLst/>
          </a:prstGeom>
        </p:spPr>
        <p:txBody>
          <a:bodyPr wrap="square">
            <a:spAutoFit/>
          </a:bodyPr>
          <a:lstStyle/>
          <a:p>
            <a:pPr algn="ctr"/>
            <a:r>
              <a:rPr lang="ru-RU" sz="2800" b="1" i="1" dirty="0" smtClean="0">
                <a:ln>
                  <a:solidFill>
                    <a:sysClr val="windowText" lastClr="000000"/>
                  </a:solidFill>
                </a:ln>
                <a:effectLst>
                  <a:glow rad="101600">
                    <a:schemeClr val="bg2">
                      <a:alpha val="60000"/>
                    </a:schemeClr>
                  </a:glow>
                  <a:outerShdw blurRad="38100" dist="38100" dir="2700000" algn="tl">
                    <a:srgbClr val="000000">
                      <a:alpha val="43137"/>
                    </a:srgbClr>
                  </a:outerShdw>
                </a:effectLst>
              </a:rPr>
              <a:t>Достоинства сборной и железобетонной крепи</a:t>
            </a:r>
            <a:r>
              <a:rPr lang="ru-RU" sz="2400" dirty="0" smtClean="0">
                <a:ln>
                  <a:solidFill>
                    <a:sysClr val="windowText" lastClr="000000"/>
                  </a:solidFill>
                </a:ln>
                <a:effectLst>
                  <a:glow rad="101600">
                    <a:schemeClr val="bg2">
                      <a:alpha val="60000"/>
                    </a:schemeClr>
                  </a:glow>
                  <a:outerShdw blurRad="38100" dist="38100" dir="2700000" algn="tl">
                    <a:srgbClr val="000000">
                      <a:alpha val="43137"/>
                    </a:srgbClr>
                  </a:outerShdw>
                </a:effectLst>
              </a:rPr>
              <a:t>: </a:t>
            </a:r>
          </a:p>
          <a:p>
            <a:pPr algn="ctr"/>
            <a:r>
              <a:rPr lang="ru-RU" sz="2400" dirty="0" smtClean="0">
                <a:ln>
                  <a:solidFill>
                    <a:sysClr val="windowText" lastClr="000000"/>
                  </a:solidFill>
                </a:ln>
                <a:effectLst>
                  <a:glow rad="101600">
                    <a:schemeClr val="bg2">
                      <a:alpha val="60000"/>
                    </a:schemeClr>
                  </a:glow>
                  <a:outerShdw blurRad="38100" dist="38100" dir="2700000" algn="tl">
                    <a:srgbClr val="000000">
                      <a:alpha val="43137"/>
                    </a:srgbClr>
                  </a:outerShdw>
                </a:effectLst>
              </a:rPr>
              <a:t>огнестойкость, долговечность, </a:t>
            </a:r>
            <a:r>
              <a:rPr lang="ru-RU" sz="2400" dirty="0" err="1" smtClean="0">
                <a:ln>
                  <a:solidFill>
                    <a:sysClr val="windowText" lastClr="000000"/>
                  </a:solidFill>
                </a:ln>
                <a:effectLst>
                  <a:glow rad="101600">
                    <a:schemeClr val="bg2">
                      <a:alpha val="60000"/>
                    </a:schemeClr>
                  </a:glow>
                  <a:outerShdw blurRad="38100" dist="38100" dir="2700000" algn="tl">
                    <a:srgbClr val="000000">
                      <a:alpha val="43137"/>
                    </a:srgbClr>
                  </a:outerShdw>
                </a:effectLst>
              </a:rPr>
              <a:t>индустриальность</a:t>
            </a:r>
            <a:r>
              <a:rPr lang="ru-RU" sz="2400" dirty="0" smtClean="0">
                <a:ln>
                  <a:solidFill>
                    <a:sysClr val="windowText" lastClr="000000"/>
                  </a:solidFill>
                </a:ln>
                <a:effectLst>
                  <a:glow rad="101600">
                    <a:schemeClr val="bg2">
                      <a:alpha val="60000"/>
                    </a:schemeClr>
                  </a:glow>
                  <a:outerShdw blurRad="38100" dist="38100" dir="2700000" algn="tl">
                    <a:srgbClr val="000000">
                      <a:alpha val="43137"/>
                    </a:srgbClr>
                  </a:outerShdw>
                </a:effectLst>
              </a:rPr>
              <a:t> изготовления, воспринимает горное давление сразу после ее установки, возможность механизированного возведения, скорость возведения выше, а стоимость меньше по сравнению с монолитной железобетонной крепью.</a:t>
            </a:r>
            <a:endParaRPr lang="ru-RU" sz="2400" dirty="0">
              <a:ln>
                <a:solidFill>
                  <a:sysClr val="windowText" lastClr="000000"/>
                </a:solidFill>
              </a:ln>
              <a:effectLst>
                <a:glow rad="101600">
                  <a:schemeClr val="bg2">
                    <a:alpha val="60000"/>
                  </a:schemeClr>
                </a:glow>
                <a:outerShdw blurRad="38100" dist="38100" dir="2700000" algn="tl">
                  <a:srgbClr val="000000">
                    <a:alpha val="43137"/>
                  </a:srgbClr>
                </a:outerShdw>
              </a:effectLst>
            </a:endParaRPr>
          </a:p>
        </p:txBody>
      </p:sp>
      <p:sp>
        <p:nvSpPr>
          <p:cNvPr id="8" name="Прямоугольник 7"/>
          <p:cNvSpPr/>
          <p:nvPr/>
        </p:nvSpPr>
        <p:spPr>
          <a:xfrm>
            <a:off x="539552" y="4077072"/>
            <a:ext cx="8208912" cy="1569660"/>
          </a:xfrm>
          <a:prstGeom prst="rect">
            <a:avLst/>
          </a:prstGeom>
        </p:spPr>
        <p:txBody>
          <a:bodyPr wrap="square">
            <a:spAutoFit/>
          </a:bodyPr>
          <a:lstStyle/>
          <a:p>
            <a:pPr algn="ctr"/>
            <a:r>
              <a:rPr lang="ru-RU" sz="2400" b="1" i="1" dirty="0" smtClean="0">
                <a:ln>
                  <a:solidFill>
                    <a:sysClr val="windowText" lastClr="000000"/>
                  </a:solidFill>
                </a:ln>
                <a:effectLst>
                  <a:glow rad="101600">
                    <a:schemeClr val="bg2">
                      <a:alpha val="60000"/>
                    </a:schemeClr>
                  </a:glow>
                  <a:outerShdw blurRad="38100" dist="38100" dir="2700000" algn="tl">
                    <a:srgbClr val="000000">
                      <a:alpha val="43137"/>
                    </a:srgbClr>
                  </a:outerShdw>
                </a:effectLst>
              </a:rPr>
              <a:t>Недостатки: </a:t>
            </a:r>
          </a:p>
          <a:p>
            <a:pPr algn="ctr"/>
            <a:r>
              <a:rPr lang="ru-RU" sz="2400" dirty="0" smtClean="0">
                <a:ln>
                  <a:solidFill>
                    <a:sysClr val="windowText" lastClr="000000"/>
                  </a:solidFill>
                </a:ln>
                <a:effectLst>
                  <a:glow rad="101600">
                    <a:schemeClr val="bg2">
                      <a:alpha val="60000"/>
                    </a:schemeClr>
                  </a:glow>
                  <a:outerShdw blurRad="38100" dist="38100" dir="2700000" algn="tl">
                    <a:srgbClr val="000000">
                      <a:alpha val="43137"/>
                    </a:srgbClr>
                  </a:outerShdw>
                </a:effectLst>
              </a:rPr>
              <a:t>большая масса и высокая стоимость железобетонных элементов, невозможность повторного использования, незначительная несущая способность на изгиб.</a:t>
            </a:r>
            <a:endParaRPr lang="ru-RU" sz="2400" dirty="0">
              <a:ln>
                <a:solidFill>
                  <a:sysClr val="windowText" lastClr="000000"/>
                </a:solidFill>
              </a:ln>
              <a:effectLst>
                <a:glow rad="101600">
                  <a:schemeClr val="bg2">
                    <a:alpha val="60000"/>
                  </a:schemeClr>
                </a:glow>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39938" name="Picture 2" descr="http://images.elega.com.ua/4/16/2202167/shahtnaya-setka-zatyazhka-f2202167.jpg"/>
          <p:cNvPicPr>
            <a:picLocks noChangeAspect="1" noChangeArrowheads="1"/>
          </p:cNvPicPr>
          <p:nvPr/>
        </p:nvPicPr>
        <p:blipFill>
          <a:blip r:embed="rId3" cstate="print"/>
          <a:srcRect/>
          <a:stretch>
            <a:fillRect/>
          </a:stretch>
        </p:blipFill>
        <p:spPr bwMode="auto">
          <a:xfrm>
            <a:off x="3203848" y="3095581"/>
            <a:ext cx="5472608" cy="3762419"/>
          </a:xfrm>
          <a:prstGeom prst="rect">
            <a:avLst/>
          </a:prstGeom>
          <a:ln>
            <a:noFill/>
          </a:ln>
          <a:effectLst>
            <a:softEdge rad="112500"/>
          </a:effectLst>
        </p:spPr>
      </p:pic>
      <p:sp>
        <p:nvSpPr>
          <p:cNvPr id="5" name="Прямоугольник 4"/>
          <p:cNvSpPr/>
          <p:nvPr/>
        </p:nvSpPr>
        <p:spPr>
          <a:xfrm>
            <a:off x="0" y="188640"/>
            <a:ext cx="2862064" cy="1200329"/>
          </a:xfrm>
          <a:prstGeom prst="rect">
            <a:avLst/>
          </a:prstGeom>
        </p:spPr>
        <p:txBody>
          <a:bodyPr wrap="square">
            <a:spAutoFit/>
          </a:bodyPr>
          <a:lstStyle/>
          <a:p>
            <a:pPr algn="ctr"/>
            <a:r>
              <a:rPr lang="ru-RU" sz="3600" b="1" i="1" dirty="0" smtClean="0">
                <a:effectLst>
                  <a:glow rad="101600">
                    <a:schemeClr val="accent2">
                      <a:satMod val="175000"/>
                      <a:alpha val="40000"/>
                    </a:schemeClr>
                  </a:glow>
                  <a:outerShdw blurRad="38100" dist="38100" dir="2700000" algn="tl">
                    <a:srgbClr val="000000">
                      <a:alpha val="43137"/>
                    </a:srgbClr>
                  </a:outerShdw>
                </a:effectLst>
              </a:rPr>
              <a:t>Анкерная крепь</a:t>
            </a:r>
            <a:endParaRPr lang="ru-RU" sz="3600" b="1" i="1" dirty="0">
              <a:effectLst>
                <a:glow rad="101600">
                  <a:schemeClr val="accent2">
                    <a:satMod val="175000"/>
                    <a:alpha val="40000"/>
                  </a:schemeClr>
                </a:glow>
                <a:outerShdw blurRad="38100" dist="38100" dir="2700000" algn="tl">
                  <a:srgbClr val="000000">
                    <a:alpha val="43137"/>
                  </a:srgbClr>
                </a:outerShdw>
              </a:effectLst>
            </a:endParaRPr>
          </a:p>
        </p:txBody>
      </p:sp>
      <p:sp>
        <p:nvSpPr>
          <p:cNvPr id="6" name="Прямоугольник 5"/>
          <p:cNvSpPr/>
          <p:nvPr/>
        </p:nvSpPr>
        <p:spPr>
          <a:xfrm>
            <a:off x="2411760" y="260648"/>
            <a:ext cx="6732240" cy="3046988"/>
          </a:xfrm>
          <a:prstGeom prst="rect">
            <a:avLst/>
          </a:prstGeom>
        </p:spPr>
        <p:txBody>
          <a:bodyPr wrap="square">
            <a:spAutoFit/>
          </a:bodyPr>
          <a:lstStyle/>
          <a:p>
            <a:pPr algn="ct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a:t>
            </a:r>
            <a:r>
              <a:rPr lang="ru-RU" sz="2400" dirty="0">
                <a:ln>
                  <a:solidFill>
                    <a:sysClr val="windowText" lastClr="000000"/>
                  </a:solidFill>
                </a:ln>
                <a:effectLst>
                  <a:glow rad="101600">
                    <a:schemeClr val="bg1">
                      <a:alpha val="60000"/>
                    </a:schemeClr>
                  </a:glow>
                  <a:outerShdw blurRad="38100" dist="38100" dir="2700000" algn="tl">
                    <a:srgbClr val="000000">
                      <a:alpha val="43137"/>
                    </a:srgbClr>
                  </a:outerShdw>
                </a:effectLst>
              </a:rPr>
              <a:t> </a:t>
            </a: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 представляют собой систему стержней (штанг), закрепленных в шпурах (скважинах) и расположенных в определенном порядке в породах, окружающих выработку. К штангам подвешивают опорные плиты, подхваты из прокатных профилей, а также затяжку. Анкеры, работая на растяжение, удерживают породы от расслоения, сдвижения и обрушения.</a:t>
            </a:r>
            <a:endParaRPr lang="ru-RU" sz="2400" dirty="0">
              <a:ln>
                <a:solidFill>
                  <a:sysClr val="windowText" lastClr="000000"/>
                </a:solidFill>
              </a:ln>
              <a:effectLst>
                <a:glow rad="101600">
                  <a:schemeClr val="bg1">
                    <a:alpha val="60000"/>
                  </a:schemeClr>
                </a:glow>
                <a:outerShdw blurRad="38100" dist="38100" dir="2700000" algn="tl">
                  <a:srgbClr val="000000">
                    <a:alpha val="43137"/>
                  </a:srgbClr>
                </a:outerShdw>
              </a:effectLst>
            </a:endParaRPr>
          </a:p>
        </p:txBody>
      </p:sp>
      <p:pic>
        <p:nvPicPr>
          <p:cNvPr id="8" name="Picture 8" descr="http://www.beroepen-plaatjes.nl/files/beroepen-plaatjes/mijnwerkers/mijnwerkers-5328466.gif"/>
          <p:cNvPicPr>
            <a:picLocks noChangeAspect="1" noChangeArrowheads="1"/>
          </p:cNvPicPr>
          <p:nvPr/>
        </p:nvPicPr>
        <p:blipFill>
          <a:blip r:embed="rId4" cstate="print"/>
          <a:srcRect/>
          <a:stretch>
            <a:fillRect/>
          </a:stretch>
        </p:blipFill>
        <p:spPr bwMode="auto">
          <a:xfrm>
            <a:off x="0" y="1916832"/>
            <a:ext cx="2699792" cy="410694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0" y="0"/>
            <a:ext cx="8784976" cy="2995692"/>
          </a:xfrm>
          <a:prstGeom prst="rect">
            <a:avLst/>
          </a:prstGeom>
        </p:spPr>
        <p:txBody>
          <a:bodyPr wrap="square">
            <a:spAutoFit/>
          </a:bodyPr>
          <a:lstStyle/>
          <a:p>
            <a:pPr algn="ctr"/>
            <a:r>
              <a:rPr lang="ru-RU" sz="3200" baseline="-25000" dirty="0">
                <a:ln>
                  <a:solidFill>
                    <a:sysClr val="windowText" lastClr="000000"/>
                  </a:solidFill>
                </a:ln>
                <a:effectLst>
                  <a:glow rad="101600">
                    <a:schemeClr val="bg1">
                      <a:alpha val="60000"/>
                    </a:schemeClr>
                  </a:glow>
                  <a:outerShdw blurRad="38100" dist="38100" dir="2700000" algn="tl">
                    <a:srgbClr val="000000">
                      <a:alpha val="43137"/>
                    </a:srgbClr>
                  </a:outerShdw>
                </a:effectLst>
              </a:rPr>
              <a:t>В слоистых породах большой мощности анкерами скрепляют (сшивают) отдельные слои пород в одно целое (рис. 48,а) или прикрепляют (подшивают) к </a:t>
            </a:r>
            <a:r>
              <a:rPr lang="ru-RU" sz="3200" baseline="-250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устойчивой основной кровле (рис. 48,6). </a:t>
            </a:r>
            <a:r>
              <a:rPr lang="ru-RU" sz="3200" baseline="-25000" dirty="0">
                <a:ln>
                  <a:solidFill>
                    <a:sysClr val="windowText" lastClr="000000"/>
                  </a:solidFill>
                </a:ln>
                <a:effectLst>
                  <a:glow rad="101600">
                    <a:schemeClr val="bg1">
                      <a:alpha val="60000"/>
                    </a:schemeClr>
                  </a:glow>
                  <a:outerShdw blurRad="38100" dist="38100" dir="2700000" algn="tl">
                    <a:srgbClr val="000000">
                      <a:alpha val="43137"/>
                    </a:srgbClr>
                  </a:outerShdw>
                </a:effectLst>
              </a:rPr>
              <a:t>В</a:t>
            </a:r>
            <a:r>
              <a:rPr lang="ru-RU" sz="3200" baseline="-250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 неслоистых монолитных породах большой мощности анкеры располагают в виде расходящихся лучей, в результате чего образуются сжатые породные клинья, которые не могут обрушиться в выработку из-за их самозаклинивания (рис. 48,в). </a:t>
            </a:r>
            <a:r>
              <a:rPr lang="ru-RU" sz="3200" baseline="-25000" dirty="0" err="1"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Анкерованию</a:t>
            </a:r>
            <a:r>
              <a:rPr lang="ru-RU" sz="3200" baseline="-250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 могут подвергаться также бока и почва выработок.</a:t>
            </a:r>
          </a:p>
          <a:p>
            <a:endParaRPr lang="ru-RU" dirty="0"/>
          </a:p>
        </p:txBody>
      </p:sp>
      <p:pic>
        <p:nvPicPr>
          <p:cNvPr id="38913" name="Picture 1"/>
          <p:cNvPicPr>
            <a:picLocks noChangeAspect="1" noChangeArrowheads="1"/>
          </p:cNvPicPr>
          <p:nvPr/>
        </p:nvPicPr>
        <p:blipFill>
          <a:blip r:embed="rId3" cstate="print"/>
          <a:srcRect l="24059" t="48868" r="21889" b="10390"/>
          <a:stretch>
            <a:fillRect/>
          </a:stretch>
        </p:blipFill>
        <p:spPr bwMode="auto">
          <a:xfrm>
            <a:off x="683568" y="2780928"/>
            <a:ext cx="7776864" cy="3835166"/>
          </a:xfrm>
          <a:prstGeom prst="rect">
            <a:avLst/>
          </a:prstGeom>
          <a:ln>
            <a:noFill/>
          </a:ln>
          <a:effectLst>
            <a:softEdge rad="112500"/>
          </a:effectLst>
        </p:spPr>
      </p:pic>
    </p:spTree>
  </p:cSld>
  <p:clrMapOvr>
    <a:masterClrMapping/>
  </p:clrMapOvr>
  <p:transition spd="med">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37890" name="Picture 2" descr="http://www.illawarracoal.com/dmrgallery/woll0034.jpg"/>
          <p:cNvPicPr>
            <a:picLocks noChangeAspect="1" noChangeArrowheads="1"/>
          </p:cNvPicPr>
          <p:nvPr/>
        </p:nvPicPr>
        <p:blipFill>
          <a:blip r:embed="rId3" cstate="print"/>
          <a:srcRect/>
          <a:stretch>
            <a:fillRect/>
          </a:stretch>
        </p:blipFill>
        <p:spPr bwMode="auto">
          <a:xfrm>
            <a:off x="1835696" y="1124744"/>
            <a:ext cx="5029200" cy="3848101"/>
          </a:xfrm>
          <a:prstGeom prst="rect">
            <a:avLst/>
          </a:prstGeom>
          <a:ln>
            <a:noFill/>
          </a:ln>
          <a:effectLst>
            <a:softEdge rad="112500"/>
          </a:effectLst>
        </p:spPr>
      </p:pic>
      <p:sp>
        <p:nvSpPr>
          <p:cNvPr id="4" name="Прямоугольник 3"/>
          <p:cNvSpPr/>
          <p:nvPr/>
        </p:nvSpPr>
        <p:spPr>
          <a:xfrm>
            <a:off x="0" y="188640"/>
            <a:ext cx="8712968" cy="1015663"/>
          </a:xfrm>
          <a:prstGeom prst="rect">
            <a:avLst/>
          </a:prstGeom>
        </p:spPr>
        <p:txBody>
          <a:bodyPr wrap="square">
            <a:spAutoFit/>
          </a:bodyPr>
          <a:lstStyle/>
          <a:p>
            <a:pPr algn="ctr"/>
            <a:r>
              <a:rPr lang="ru-RU" sz="20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Чаще всего для крепления кровли и боков выработок применяют металлические и деревянные анкеры, для крепления почвы — железобетонные и деревянные.</a:t>
            </a:r>
            <a:endParaRPr lang="ru-RU" sz="2000" dirty="0">
              <a:ln>
                <a:solidFill>
                  <a:sysClr val="windowText" lastClr="000000"/>
                </a:solidFill>
              </a:ln>
              <a:effectLst>
                <a:glow rad="101600">
                  <a:schemeClr val="bg1">
                    <a:alpha val="60000"/>
                  </a:schemeClr>
                </a:glow>
                <a:outerShdw blurRad="38100" dist="38100" dir="2700000" algn="tl">
                  <a:srgbClr val="000000">
                    <a:alpha val="43137"/>
                  </a:srgbClr>
                </a:outerShdw>
              </a:effectLst>
            </a:endParaRPr>
          </a:p>
        </p:txBody>
      </p:sp>
      <p:sp>
        <p:nvSpPr>
          <p:cNvPr id="5" name="Прямоугольник 4"/>
          <p:cNvSpPr/>
          <p:nvPr/>
        </p:nvSpPr>
        <p:spPr>
          <a:xfrm>
            <a:off x="323528" y="4869160"/>
            <a:ext cx="8568952" cy="1631216"/>
          </a:xfrm>
          <a:prstGeom prst="rect">
            <a:avLst/>
          </a:prstGeom>
        </p:spPr>
        <p:txBody>
          <a:bodyPr wrap="square">
            <a:spAutoFit/>
          </a:bodyPr>
          <a:lstStyle/>
          <a:p>
            <a:pPr algn="ctr"/>
            <a:r>
              <a:rPr lang="ru-RU" sz="20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По характеру закрепления анкерные крепи разделяют: с закреплением в донной части (замковые анкеры) и с закреплением по всей длине скважины или значительной ее части. Преимущественное распространение получили металлические анкеры, которые изготовляют из круглой стали диаметром 16—25 мм и длиной 1 — 3 м в зависимости от конкретных условий.</a:t>
            </a:r>
            <a:endParaRPr lang="ru-RU" sz="2000" dirty="0">
              <a:ln>
                <a:solidFill>
                  <a:sysClr val="windowText" lastClr="000000"/>
                </a:solidFill>
              </a:ln>
              <a:effectLst>
                <a:glow rad="101600">
                  <a:schemeClr val="bg1">
                    <a:alpha val="60000"/>
                  </a:schemeClr>
                </a:glow>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8" name="Picture 8" descr="http://www.beroepen-plaatjes.nl/files/beroepen-plaatjes/mijnwerkers/mijnwerkers-5328466.gif"/>
          <p:cNvPicPr>
            <a:picLocks noChangeAspect="1" noChangeArrowheads="1"/>
          </p:cNvPicPr>
          <p:nvPr/>
        </p:nvPicPr>
        <p:blipFill>
          <a:blip r:embed="rId3" cstate="print"/>
          <a:srcRect/>
          <a:stretch>
            <a:fillRect/>
          </a:stretch>
        </p:blipFill>
        <p:spPr bwMode="auto">
          <a:xfrm flipH="1">
            <a:off x="6263680" y="0"/>
            <a:ext cx="2880320" cy="3993341"/>
          </a:xfrm>
          <a:prstGeom prst="rect">
            <a:avLst/>
          </a:prstGeom>
          <a:ln>
            <a:noFill/>
          </a:ln>
          <a:effectLst>
            <a:outerShdw blurRad="292100" dist="139700" dir="2700000" algn="tl" rotWithShape="0">
              <a:srgbClr val="333333">
                <a:alpha val="65000"/>
              </a:srgbClr>
            </a:outerShdw>
          </a:effectLst>
        </p:spPr>
      </p:pic>
      <p:sp>
        <p:nvSpPr>
          <p:cNvPr id="4" name="Прямоугольник 3"/>
          <p:cNvSpPr/>
          <p:nvPr/>
        </p:nvSpPr>
        <p:spPr>
          <a:xfrm>
            <a:off x="395536" y="476672"/>
            <a:ext cx="3148041" cy="646331"/>
          </a:xfrm>
          <a:prstGeom prst="rect">
            <a:avLst/>
          </a:prstGeom>
        </p:spPr>
        <p:txBody>
          <a:bodyPr wrap="none">
            <a:spAutoFit/>
          </a:bodyPr>
          <a:lstStyle/>
          <a:p>
            <a:r>
              <a:rPr lang="ru-RU" sz="3600" b="1" i="1" u="sng" dirty="0" smtClean="0">
                <a:ln>
                  <a:solidFill>
                    <a:sysClr val="windowText" lastClr="000000"/>
                  </a:solidFill>
                </a:ln>
                <a:effectLst>
                  <a:glow rad="63500">
                    <a:schemeClr val="accent2">
                      <a:satMod val="175000"/>
                      <a:alpha val="40000"/>
                    </a:schemeClr>
                  </a:glow>
                  <a:outerShdw blurRad="38100" dist="38100" dir="2700000" algn="tl">
                    <a:srgbClr val="000000">
                      <a:alpha val="43137"/>
                    </a:srgbClr>
                  </a:outerShdw>
                </a:effectLst>
              </a:rPr>
              <a:t>Виды анкеров:</a:t>
            </a:r>
            <a:endParaRPr lang="ru-RU" sz="3600" b="1" i="1" u="sng" dirty="0">
              <a:ln>
                <a:solidFill>
                  <a:sysClr val="windowText" lastClr="000000"/>
                </a:solidFill>
              </a:ln>
              <a:effectLst>
                <a:glow rad="63500">
                  <a:schemeClr val="accent2">
                    <a:satMod val="175000"/>
                    <a:alpha val="40000"/>
                  </a:schemeClr>
                </a:glow>
                <a:outerShdw blurRad="38100" dist="38100" dir="2700000" algn="tl">
                  <a:srgbClr val="000000">
                    <a:alpha val="43137"/>
                  </a:srgbClr>
                </a:outerShdw>
              </a:effectLst>
            </a:endParaRPr>
          </a:p>
        </p:txBody>
      </p:sp>
      <p:sp>
        <p:nvSpPr>
          <p:cNvPr id="6" name="Прямоугольник 5"/>
          <p:cNvSpPr/>
          <p:nvPr/>
        </p:nvSpPr>
        <p:spPr>
          <a:xfrm>
            <a:off x="611560" y="2060848"/>
            <a:ext cx="6393033" cy="3108543"/>
          </a:xfrm>
          <a:prstGeom prst="rect">
            <a:avLst/>
          </a:prstGeom>
        </p:spPr>
        <p:txBody>
          <a:bodyPr wrap="none">
            <a:spAutoFit/>
          </a:bodyPr>
          <a:lstStyle/>
          <a:p>
            <a:pPr algn="ctr">
              <a:buBlip>
                <a:blip r:embed="rId4"/>
              </a:buBlip>
            </a:pPr>
            <a:r>
              <a:rPr lang="ru-RU" sz="2800" dirty="0" smtClean="0">
                <a:effectLst>
                  <a:outerShdw blurRad="38100" dist="38100" dir="2700000" algn="tl">
                    <a:srgbClr val="000000">
                      <a:alpha val="43137"/>
                    </a:srgbClr>
                  </a:outerShdw>
                </a:effectLst>
              </a:rPr>
              <a:t>  </a:t>
            </a:r>
            <a:r>
              <a:rPr lang="ru-RU" sz="28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Металлические анкеры.</a:t>
            </a:r>
          </a:p>
          <a:p>
            <a:pPr algn="ctr"/>
            <a:r>
              <a:rPr lang="ru-RU" sz="28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 </a:t>
            </a:r>
          </a:p>
          <a:p>
            <a:pPr algn="ctr">
              <a:buBlip>
                <a:blip r:embed="rId4"/>
              </a:buBlip>
            </a:pPr>
            <a:r>
              <a:rPr lang="ru-RU" sz="28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  Анкеры с химическим закреплением.</a:t>
            </a:r>
          </a:p>
          <a:p>
            <a:pPr algn="ctr"/>
            <a:endParaRPr lang="ru-RU" sz="28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endParaRPr>
          </a:p>
          <a:p>
            <a:pPr algn="ctr">
              <a:buBlip>
                <a:blip r:embed="rId4"/>
              </a:buBlip>
            </a:pPr>
            <a:r>
              <a:rPr lang="ru-RU" sz="28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  Железобетонный анкер.</a:t>
            </a:r>
          </a:p>
          <a:p>
            <a:pPr algn="ctr"/>
            <a:endParaRPr lang="ru-RU" sz="28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endParaRPr>
          </a:p>
          <a:p>
            <a:pPr algn="ctr">
              <a:buBlip>
                <a:blip r:embed="rId4"/>
              </a:buBlip>
            </a:pPr>
            <a:r>
              <a:rPr lang="ru-RU" sz="28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  Деревянные анкеры.</a:t>
            </a:r>
            <a:endParaRPr lang="ru-RU" sz="2400" dirty="0">
              <a:ln>
                <a:solidFill>
                  <a:sysClr val="windowText" lastClr="000000"/>
                </a:solidFill>
              </a:ln>
              <a:effectLst>
                <a:glow rad="101600">
                  <a:schemeClr val="bg1">
                    <a:alpha val="60000"/>
                  </a:schemeClr>
                </a:glow>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179512" y="404664"/>
            <a:ext cx="4197944" cy="523220"/>
          </a:xfrm>
          <a:prstGeom prst="rect">
            <a:avLst/>
          </a:prstGeom>
        </p:spPr>
        <p:txBody>
          <a:bodyPr wrap="none">
            <a:spAutoFit/>
          </a:bodyPr>
          <a:lstStyle/>
          <a:p>
            <a:r>
              <a:rPr lang="ru-RU" sz="2800" dirty="0">
                <a:solidFill>
                  <a:prstClr val="black"/>
                </a:solidFill>
                <a:effectLst>
                  <a:outerShdw blurRad="38100" dist="38100" dir="2700000" algn="tl">
                    <a:srgbClr val="000000">
                      <a:alpha val="43137"/>
                    </a:srgbClr>
                  </a:outerShdw>
                </a:effectLst>
              </a:rPr>
              <a:t> </a:t>
            </a:r>
            <a:r>
              <a:rPr lang="ru-RU" sz="2800" b="1" i="1" dirty="0">
                <a:ln>
                  <a:solidFill>
                    <a:sysClr val="windowText" lastClr="000000"/>
                  </a:solidFill>
                </a:ln>
                <a:solidFill>
                  <a:prstClr val="black"/>
                </a:solidFill>
                <a:effectLst>
                  <a:glow rad="63500">
                    <a:schemeClr val="accent2">
                      <a:satMod val="175000"/>
                      <a:alpha val="40000"/>
                    </a:schemeClr>
                  </a:glow>
                  <a:outerShdw blurRad="38100" dist="38100" dir="2700000" algn="tl">
                    <a:srgbClr val="000000">
                      <a:alpha val="43137"/>
                    </a:srgbClr>
                  </a:outerShdw>
                </a:effectLst>
              </a:rPr>
              <a:t>Металлические анкеры.</a:t>
            </a:r>
            <a:endParaRPr lang="ru-RU" b="1" i="1" dirty="0">
              <a:ln>
                <a:solidFill>
                  <a:sysClr val="windowText" lastClr="000000"/>
                </a:solidFill>
              </a:ln>
              <a:effectLst>
                <a:glow rad="63500">
                  <a:schemeClr val="accent2">
                    <a:satMod val="175000"/>
                    <a:alpha val="40000"/>
                  </a:schemeClr>
                </a:glow>
                <a:outerShdw blurRad="38100" dist="38100" dir="2700000" algn="tl">
                  <a:srgbClr val="000000">
                    <a:alpha val="43137"/>
                  </a:srgbClr>
                </a:outerShdw>
              </a:effectLst>
            </a:endParaRPr>
          </a:p>
        </p:txBody>
      </p:sp>
      <p:sp>
        <p:nvSpPr>
          <p:cNvPr id="5" name="Прямоугольник 4"/>
          <p:cNvSpPr/>
          <p:nvPr/>
        </p:nvSpPr>
        <p:spPr>
          <a:xfrm>
            <a:off x="899592" y="1124744"/>
            <a:ext cx="7686600" cy="2246769"/>
          </a:xfrm>
          <a:prstGeom prst="rect">
            <a:avLst/>
          </a:prstGeom>
        </p:spPr>
        <p:txBody>
          <a:bodyPr wrap="square">
            <a:spAutoFit/>
          </a:bodyPr>
          <a:lstStyle/>
          <a:p>
            <a:pPr algn="ctr"/>
            <a:r>
              <a:rPr lang="ru-RU" sz="20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Применяют в выработках любой площади поперечного сечения, находящихся вне зоны влияния очистных работ(квершлаги, полевые штреки и др.), в породах с f=4, f-9 и сроке службы до 2 лет. В подготовительных выработках анкерную крепь применяют самостоятельно или в сочетании с , другими крепями. Положительной особенностью металлических анкеров является их способность воспринимать нагрузку сразу после установки.</a:t>
            </a:r>
            <a:endParaRPr lang="ru-RU" sz="2000" dirty="0">
              <a:ln>
                <a:solidFill>
                  <a:sysClr val="windowText" lastClr="000000"/>
                </a:solidFill>
              </a:ln>
              <a:effectLst>
                <a:glow rad="101600">
                  <a:schemeClr val="bg1">
                    <a:alpha val="60000"/>
                  </a:schemeClr>
                </a:glow>
                <a:outerShdw blurRad="38100" dist="38100" dir="2700000" algn="tl">
                  <a:srgbClr val="000000">
                    <a:alpha val="43137"/>
                  </a:srgbClr>
                </a:outerShdw>
              </a:effectLst>
            </a:endParaRPr>
          </a:p>
        </p:txBody>
      </p:sp>
      <p:sp>
        <p:nvSpPr>
          <p:cNvPr id="6" name="Прямоугольник 5"/>
          <p:cNvSpPr/>
          <p:nvPr/>
        </p:nvSpPr>
        <p:spPr>
          <a:xfrm>
            <a:off x="0" y="3573016"/>
            <a:ext cx="6213304" cy="523220"/>
          </a:xfrm>
          <a:prstGeom prst="rect">
            <a:avLst/>
          </a:prstGeom>
        </p:spPr>
        <p:txBody>
          <a:bodyPr wrap="none">
            <a:spAutoFit/>
          </a:bodyPr>
          <a:lstStyle/>
          <a:p>
            <a:r>
              <a:rPr lang="ru-RU" sz="2800" dirty="0">
                <a:solidFill>
                  <a:prstClr val="black"/>
                </a:solidFill>
                <a:effectLst>
                  <a:outerShdw blurRad="38100" dist="38100" dir="2700000" algn="tl">
                    <a:srgbClr val="000000">
                      <a:alpha val="43137"/>
                    </a:srgbClr>
                  </a:outerShdw>
                </a:effectLst>
              </a:rPr>
              <a:t> </a:t>
            </a:r>
            <a:r>
              <a:rPr lang="ru-RU" sz="2800" b="1" i="1" dirty="0">
                <a:ln>
                  <a:solidFill>
                    <a:sysClr val="windowText" lastClr="000000"/>
                  </a:solidFill>
                </a:ln>
                <a:solidFill>
                  <a:prstClr val="black"/>
                </a:solidFill>
                <a:effectLst>
                  <a:glow rad="63500">
                    <a:schemeClr val="accent2">
                      <a:satMod val="175000"/>
                      <a:alpha val="40000"/>
                    </a:schemeClr>
                  </a:glow>
                  <a:outerShdw blurRad="38100" dist="38100" dir="2700000" algn="tl">
                    <a:srgbClr val="000000">
                      <a:alpha val="43137"/>
                    </a:srgbClr>
                  </a:outerShdw>
                </a:effectLst>
              </a:rPr>
              <a:t>Анкеры с химическим закреплением.</a:t>
            </a:r>
            <a:endParaRPr lang="ru-RU" b="1" i="1" dirty="0">
              <a:ln>
                <a:solidFill>
                  <a:sysClr val="windowText" lastClr="000000"/>
                </a:solidFill>
              </a:ln>
              <a:effectLst>
                <a:glow rad="63500">
                  <a:schemeClr val="accent2">
                    <a:satMod val="175000"/>
                    <a:alpha val="40000"/>
                  </a:schemeClr>
                </a:glow>
                <a:outerShdw blurRad="38100" dist="38100" dir="2700000" algn="tl">
                  <a:srgbClr val="000000">
                    <a:alpha val="43137"/>
                  </a:srgbClr>
                </a:outerShdw>
              </a:effectLst>
            </a:endParaRPr>
          </a:p>
        </p:txBody>
      </p:sp>
      <p:sp>
        <p:nvSpPr>
          <p:cNvPr id="7" name="Прямоугольник 6"/>
          <p:cNvSpPr/>
          <p:nvPr/>
        </p:nvSpPr>
        <p:spPr>
          <a:xfrm>
            <a:off x="755576" y="4221088"/>
            <a:ext cx="7416824" cy="1631216"/>
          </a:xfrm>
          <a:prstGeom prst="rect">
            <a:avLst/>
          </a:prstGeom>
        </p:spPr>
        <p:txBody>
          <a:bodyPr wrap="square">
            <a:spAutoFit/>
          </a:bodyPr>
          <a:lstStyle/>
          <a:p>
            <a:pPr algn="ctr"/>
            <a:r>
              <a:rPr lang="ru-RU" sz="20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Анкеры с химическим закреплением имеют следующие преимущества: простота конструкции, меньшая трудоемкость установки, большая прочность закрепления, возможность применения даже в слабых породах (f=1-3), простая механизация установки.</a:t>
            </a:r>
            <a:endParaRPr lang="ru-RU" sz="2000" dirty="0">
              <a:ln>
                <a:solidFill>
                  <a:sysClr val="windowText" lastClr="000000"/>
                </a:solidFill>
              </a:ln>
              <a:effectLst>
                <a:glow rad="101600">
                  <a:schemeClr val="bg1">
                    <a:alpha val="60000"/>
                  </a:schemeClr>
                </a:glow>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Прямоугольник 4"/>
          <p:cNvSpPr/>
          <p:nvPr/>
        </p:nvSpPr>
        <p:spPr>
          <a:xfrm>
            <a:off x="179512" y="476672"/>
            <a:ext cx="3634456" cy="461665"/>
          </a:xfrm>
          <a:prstGeom prst="rect">
            <a:avLst/>
          </a:prstGeom>
        </p:spPr>
        <p:txBody>
          <a:bodyPr wrap="none">
            <a:spAutoFit/>
          </a:bodyPr>
          <a:lstStyle/>
          <a:p>
            <a:r>
              <a:rPr lang="ru-RU" sz="2400" b="1" i="1" dirty="0" smtClean="0">
                <a:ln>
                  <a:solidFill>
                    <a:sysClr val="windowText" lastClr="000000"/>
                  </a:solidFill>
                </a:ln>
                <a:effectLst>
                  <a:glow rad="63500">
                    <a:schemeClr val="accent2">
                      <a:satMod val="175000"/>
                      <a:alpha val="40000"/>
                    </a:schemeClr>
                  </a:glow>
                  <a:outerShdw blurRad="38100" dist="38100" dir="2700000" algn="tl">
                    <a:srgbClr val="000000">
                      <a:alpha val="43137"/>
                    </a:srgbClr>
                  </a:outerShdw>
                </a:effectLst>
              </a:rPr>
              <a:t> Железобетонный анкер.</a:t>
            </a:r>
            <a:endParaRPr lang="ru-RU" sz="2400" b="1" i="1" dirty="0">
              <a:ln>
                <a:solidFill>
                  <a:sysClr val="windowText" lastClr="000000"/>
                </a:solidFill>
              </a:ln>
              <a:effectLst>
                <a:glow rad="63500">
                  <a:schemeClr val="accent2">
                    <a:satMod val="175000"/>
                    <a:alpha val="40000"/>
                  </a:schemeClr>
                </a:glow>
                <a:outerShdw blurRad="38100" dist="38100" dir="2700000" algn="tl">
                  <a:srgbClr val="000000">
                    <a:alpha val="43137"/>
                  </a:srgbClr>
                </a:outerShdw>
              </a:effectLst>
            </a:endParaRPr>
          </a:p>
        </p:txBody>
      </p:sp>
      <p:sp>
        <p:nvSpPr>
          <p:cNvPr id="6" name="Прямоугольник 5"/>
          <p:cNvSpPr/>
          <p:nvPr/>
        </p:nvSpPr>
        <p:spPr>
          <a:xfrm>
            <a:off x="4788024" y="1052736"/>
            <a:ext cx="4355976" cy="5016758"/>
          </a:xfrm>
          <a:prstGeom prst="rect">
            <a:avLst/>
          </a:prstGeom>
        </p:spPr>
        <p:txBody>
          <a:bodyPr wrap="square">
            <a:spAutoFit/>
          </a:bodyPr>
          <a:lstStyle/>
          <a:p>
            <a:pPr algn="ctr"/>
            <a:r>
              <a:rPr lang="ru-RU" sz="20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(рис. 49,в) состоит из арматуры -2 (стальные стержни периодического или круглого профиля диаметром 16—22 мм, отрезки канатов), цементно-песчаного или цементного раствора 1, нагнетаемого в шпур, опорной плиты 3 и натяжной гайки 4. Такие анкеры называют </a:t>
            </a:r>
            <a:r>
              <a:rPr lang="ru-RU" sz="2000" u="sng" dirty="0" err="1"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инъектируемыми</a:t>
            </a:r>
            <a:r>
              <a:rPr lang="ru-RU" sz="2000" u="sng"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a:t>
            </a:r>
            <a:r>
              <a:rPr lang="ru-RU" sz="20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 Наибольшее распространение имеют забивные анкеры, арматурные стержни которых забивают в шпуры после нагнетания в них раствора. Через 3—5 ч к концам анкеров устанавливают опорные плиты или подхваты и производят их натяжение.</a:t>
            </a:r>
            <a:endParaRPr lang="ru-RU" sz="2000" dirty="0">
              <a:ln>
                <a:solidFill>
                  <a:sysClr val="windowText" lastClr="000000"/>
                </a:solidFill>
              </a:ln>
              <a:effectLst>
                <a:glow rad="101600">
                  <a:schemeClr val="bg1">
                    <a:alpha val="60000"/>
                  </a:schemeClr>
                </a:glow>
                <a:outerShdw blurRad="38100" dist="38100" dir="2700000" algn="tl">
                  <a:srgbClr val="000000">
                    <a:alpha val="43137"/>
                  </a:srgbClr>
                </a:outerShdw>
              </a:effectLst>
            </a:endParaRPr>
          </a:p>
        </p:txBody>
      </p:sp>
      <p:pic>
        <p:nvPicPr>
          <p:cNvPr id="50178" name="Picture 2"/>
          <p:cNvPicPr>
            <a:picLocks noChangeAspect="1" noChangeArrowheads="1"/>
          </p:cNvPicPr>
          <p:nvPr/>
        </p:nvPicPr>
        <p:blipFill>
          <a:blip r:embed="rId3" cstate="print"/>
          <a:srcRect l="17395" t="22839" r="35217" b="3599"/>
          <a:stretch>
            <a:fillRect/>
          </a:stretch>
        </p:blipFill>
        <p:spPr bwMode="auto">
          <a:xfrm>
            <a:off x="0" y="1124744"/>
            <a:ext cx="4608512" cy="4680520"/>
          </a:xfrm>
          <a:prstGeom prst="rect">
            <a:avLst/>
          </a:prstGeom>
          <a:ln>
            <a:noFill/>
          </a:ln>
          <a:effectLst>
            <a:softEdge rad="112500"/>
          </a:effectLst>
        </p:spPr>
      </p:pic>
    </p:spTree>
  </p:cSld>
  <p:clrMapOvr>
    <a:masterClrMapping/>
  </p:clrMapOvr>
  <p:transition spd="med">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5" name="Picture 8" descr="http://www.beroepen-plaatjes.nl/files/beroepen-plaatjes/mijnwerkers/mijnwerkers-5328466.gif"/>
          <p:cNvPicPr>
            <a:picLocks noChangeAspect="1" noChangeArrowheads="1"/>
          </p:cNvPicPr>
          <p:nvPr/>
        </p:nvPicPr>
        <p:blipFill>
          <a:blip r:embed="rId3" cstate="print"/>
          <a:srcRect/>
          <a:stretch>
            <a:fillRect/>
          </a:stretch>
        </p:blipFill>
        <p:spPr bwMode="auto">
          <a:xfrm>
            <a:off x="0" y="0"/>
            <a:ext cx="3036134" cy="4209365"/>
          </a:xfrm>
          <a:prstGeom prst="rect">
            <a:avLst/>
          </a:prstGeom>
          <a:ln>
            <a:noFill/>
          </a:ln>
          <a:effectLst>
            <a:outerShdw blurRad="292100" dist="139700" dir="2700000" algn="tl" rotWithShape="0">
              <a:srgbClr val="333333">
                <a:alpha val="65000"/>
              </a:srgbClr>
            </a:outerShdw>
          </a:effectLst>
        </p:spPr>
      </p:pic>
      <p:sp>
        <p:nvSpPr>
          <p:cNvPr id="4" name="Прямоугольник 3"/>
          <p:cNvSpPr/>
          <p:nvPr/>
        </p:nvSpPr>
        <p:spPr>
          <a:xfrm>
            <a:off x="2267744" y="2708920"/>
            <a:ext cx="6624736" cy="1631216"/>
          </a:xfrm>
          <a:prstGeom prst="rect">
            <a:avLst/>
          </a:prstGeom>
        </p:spPr>
        <p:txBody>
          <a:bodyPr wrap="square">
            <a:spAutoFit/>
          </a:bodyPr>
          <a:lstStyle/>
          <a:p>
            <a:pPr algn="ctr"/>
            <a:r>
              <a:rPr lang="ru-RU" sz="2000" b="1" i="1"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Достоинства железобетонных анкеров: </a:t>
            </a:r>
          </a:p>
          <a:p>
            <a:pPr algn="ctr"/>
            <a:r>
              <a:rPr lang="ru-RU" sz="20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простота конструкции, небольшая стоимость, долговечность. Недостатки: не воспринимают нагрузку сразу после установки, трудность контроля заполнения шпуров бетоном.</a:t>
            </a:r>
            <a:endParaRPr lang="ru-RU" sz="2000" dirty="0">
              <a:ln>
                <a:solidFill>
                  <a:sysClr val="windowText" lastClr="000000"/>
                </a:solidFill>
              </a:ln>
              <a:effectLst>
                <a:glow rad="101600">
                  <a:schemeClr val="bg1">
                    <a:alpha val="60000"/>
                  </a:schemeClr>
                </a:glow>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179512" y="548680"/>
            <a:ext cx="8460432" cy="4216539"/>
          </a:xfrm>
          <a:prstGeom prst="rect">
            <a:avLst/>
          </a:prstGeom>
        </p:spPr>
        <p:txBody>
          <a:bodyPr wrap="square">
            <a:spAutoFit/>
          </a:bodyPr>
          <a:lstStyle/>
          <a:p>
            <a:pPr algn="ctr"/>
            <a:r>
              <a:rPr lang="ru-RU" sz="2800" b="1" i="1" dirty="0" smtClean="0">
                <a:ln>
                  <a:solidFill>
                    <a:sysClr val="windowText" lastClr="000000"/>
                  </a:solidFill>
                </a:ln>
                <a:effectLst>
                  <a:glow rad="63500">
                    <a:schemeClr val="accent2">
                      <a:satMod val="175000"/>
                      <a:alpha val="40000"/>
                    </a:schemeClr>
                  </a:glow>
                  <a:outerShdw blurRad="38100" dist="38100" dir="2700000" algn="tl">
                    <a:srgbClr val="000000">
                      <a:alpha val="43137"/>
                    </a:srgbClr>
                  </a:outerShdw>
                </a:effectLst>
              </a:rPr>
              <a:t>Деревянные анкеры </a:t>
            </a: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(дуб, лиственница, сосна) изготовляют длиной 1—2 м и диаметром 40—60 мм с двумя взаимно перпендикулярными прорезями на торцах и двумя клиньями. Применяют их преимущественно в подготовительных и нарезных выработках (скаты, печи, просеки) площадью сечения до 3—4 м2 со сроком службы до 1,5 года, а также укрепления пучащих пород почвы.</a:t>
            </a:r>
          </a:p>
          <a:p>
            <a:pPr algn="ct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Деревянные анкеры характеризуются малой массой, небольшой стоимостью, простотой изготовления и установки. Однако они имеют небольшую прочность и подвержены гниению.</a:t>
            </a:r>
            <a:endParaRPr lang="ru-RU" sz="2400" dirty="0">
              <a:ln>
                <a:solidFill>
                  <a:sysClr val="windowText" lastClr="000000"/>
                </a:solidFill>
              </a:ln>
              <a:effectLst>
                <a:glow rad="101600">
                  <a:schemeClr val="bg1">
                    <a:alpha val="60000"/>
                  </a:schemeClr>
                </a:glow>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683568" y="548680"/>
            <a:ext cx="7848872" cy="2677656"/>
          </a:xfrm>
          <a:prstGeom prst="rect">
            <a:avLst/>
          </a:prstGeom>
        </p:spPr>
        <p:txBody>
          <a:bodyPr wrap="square">
            <a:spAutoFit/>
          </a:bodyPr>
          <a:lstStyle/>
          <a:p>
            <a:pPr algn="ctr"/>
            <a:r>
              <a:rPr lang="ru-RU" sz="2400" b="1" i="1" u="sng"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Достоинства анкерной крепи: </a:t>
            </a:r>
          </a:p>
          <a:p>
            <a:pPr algn="ctr"/>
            <a:r>
              <a:rPr lang="ru-RU" sz="20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Небольшая разница между поперечным сечением выработки в проходке и в свету, незначительные затраты на материалы и установку, возможность механизированного возведения. </a:t>
            </a:r>
          </a:p>
          <a:p>
            <a:pPr algn="ctr"/>
            <a:endParaRPr lang="ru-RU" sz="2000" b="1" i="1" u="sng" dirty="0">
              <a:ln>
                <a:solidFill>
                  <a:sysClr val="windowText" lastClr="000000"/>
                </a:solidFill>
              </a:ln>
              <a:effectLst>
                <a:glow rad="101600">
                  <a:schemeClr val="bg1">
                    <a:alpha val="60000"/>
                  </a:schemeClr>
                </a:glow>
                <a:outerShdw blurRad="38100" dist="38100" dir="2700000" algn="tl">
                  <a:srgbClr val="000000">
                    <a:alpha val="43137"/>
                  </a:srgbClr>
                </a:outerShdw>
              </a:effectLst>
            </a:endParaRPr>
          </a:p>
          <a:p>
            <a:pPr algn="ctr"/>
            <a:endParaRPr lang="ru-RU" sz="2000" b="1" i="1" u="sng"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endParaRPr>
          </a:p>
          <a:p>
            <a:pPr algn="ctr"/>
            <a:r>
              <a:rPr lang="ru-RU" sz="2400" b="1" i="1" u="sng"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Недостатки: </a:t>
            </a:r>
          </a:p>
          <a:p>
            <a:pPr algn="ctr"/>
            <a:r>
              <a:rPr lang="ru-RU" sz="20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Ограниченность применения, переход при ремонте на рамную крепь.</a:t>
            </a:r>
            <a:endParaRPr lang="ru-RU" sz="2000" dirty="0">
              <a:ln>
                <a:solidFill>
                  <a:sysClr val="windowText" lastClr="000000"/>
                </a:solidFill>
              </a:ln>
              <a:effectLst>
                <a:glow rad="101600">
                  <a:schemeClr val="bg1">
                    <a:alpha val="60000"/>
                  </a:schemeClr>
                </a:glow>
                <a:outerShdw blurRad="38100" dist="38100" dir="2700000" algn="tl">
                  <a:srgbClr val="000000">
                    <a:alpha val="43137"/>
                  </a:srgbClr>
                </a:outerShdw>
              </a:effectLst>
            </a:endParaRPr>
          </a:p>
        </p:txBody>
      </p:sp>
      <p:pic>
        <p:nvPicPr>
          <p:cNvPr id="56322" name="Picture 2" descr="http://gostrf.com/normadata/1/4294851/4294851099.files/x028.gif"/>
          <p:cNvPicPr>
            <a:picLocks noChangeAspect="1" noChangeArrowheads="1"/>
          </p:cNvPicPr>
          <p:nvPr/>
        </p:nvPicPr>
        <p:blipFill>
          <a:blip r:embed="rId3" cstate="print"/>
          <a:srcRect/>
          <a:stretch>
            <a:fillRect/>
          </a:stretch>
        </p:blipFill>
        <p:spPr bwMode="auto">
          <a:xfrm>
            <a:off x="0" y="3468326"/>
            <a:ext cx="3779912" cy="3165638"/>
          </a:xfrm>
          <a:prstGeom prst="rect">
            <a:avLst/>
          </a:prstGeom>
          <a:ln>
            <a:noFill/>
          </a:ln>
          <a:effectLst>
            <a:softEdge rad="112500"/>
          </a:effectLst>
        </p:spPr>
      </p:pic>
      <p:pic>
        <p:nvPicPr>
          <p:cNvPr id="56324" name="Picture 4" descr="http://img.findpatent.com.ua/164/1646778.gif"/>
          <p:cNvPicPr>
            <a:picLocks noChangeAspect="1" noChangeArrowheads="1"/>
          </p:cNvPicPr>
          <p:nvPr/>
        </p:nvPicPr>
        <p:blipFill>
          <a:blip r:embed="rId4" cstate="print"/>
          <a:srcRect/>
          <a:stretch>
            <a:fillRect/>
          </a:stretch>
        </p:blipFill>
        <p:spPr bwMode="auto">
          <a:xfrm>
            <a:off x="3923928" y="3465701"/>
            <a:ext cx="5220072" cy="3131651"/>
          </a:xfrm>
          <a:prstGeom prst="rect">
            <a:avLst/>
          </a:prstGeom>
          <a:ln>
            <a:noFill/>
          </a:ln>
          <a:effectLst>
            <a:softEdge rad="112500"/>
          </a:effectLst>
        </p:spPr>
      </p:pic>
    </p:spTree>
  </p:cSld>
  <p:clrMapOvr>
    <a:masterClrMapping/>
  </p:clrMapOvr>
  <p:transition spd="med">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683568" y="332656"/>
            <a:ext cx="7956376" cy="1323439"/>
          </a:xfrm>
          <a:prstGeom prst="rect">
            <a:avLst/>
          </a:prstGeom>
        </p:spPr>
        <p:txBody>
          <a:bodyPr wrap="square">
            <a:spAutoFit/>
          </a:bodyPr>
          <a:lstStyle/>
          <a:p>
            <a:pPr algn="ctr"/>
            <a:r>
              <a:rPr lang="ru-RU" sz="4000" b="1" i="1" dirty="0" smtClean="0">
                <a:effectLst>
                  <a:glow rad="101600">
                    <a:schemeClr val="accent4">
                      <a:satMod val="175000"/>
                      <a:alpha val="40000"/>
                    </a:schemeClr>
                  </a:glow>
                  <a:outerShdw blurRad="38100" dist="38100" dir="2700000" algn="tl">
                    <a:srgbClr val="000000">
                      <a:alpha val="43137"/>
                    </a:srgbClr>
                  </a:outerShdw>
                </a:effectLst>
              </a:rPr>
              <a:t>Смешанные и комбинированные крепи</a:t>
            </a:r>
            <a:endParaRPr lang="ru-RU" sz="4000" b="1" i="1" dirty="0">
              <a:effectLst>
                <a:glow rad="101600">
                  <a:schemeClr val="accent4">
                    <a:satMod val="175000"/>
                    <a:alpha val="40000"/>
                  </a:schemeClr>
                </a:glow>
                <a:outerShdw blurRad="38100" dist="38100" dir="2700000" algn="tl">
                  <a:srgbClr val="000000">
                    <a:alpha val="43137"/>
                  </a:srgbClr>
                </a:outerShdw>
              </a:effectLst>
            </a:endParaRPr>
          </a:p>
        </p:txBody>
      </p:sp>
      <p:sp>
        <p:nvSpPr>
          <p:cNvPr id="7" name="Прямоугольник 6"/>
          <p:cNvSpPr/>
          <p:nvPr/>
        </p:nvSpPr>
        <p:spPr>
          <a:xfrm>
            <a:off x="683568" y="1916832"/>
            <a:ext cx="7488832" cy="3416320"/>
          </a:xfrm>
          <a:prstGeom prst="rect">
            <a:avLst/>
          </a:prstGeom>
        </p:spPr>
        <p:txBody>
          <a:bodyPr wrap="square">
            <a:spAutoFit/>
          </a:bodyPr>
          <a:lstStyle/>
          <a:p>
            <a:pPr algn="ct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Называют крепи, несущие элементы которых выполнены из различных крепежных материалов. Смешанные крепи бывают рамными или сплошными, жесткими или податливыми. Наибольшее распространение получили рамные трапециевидные крепи, состоящие из двух железобетонных (трубчатых, пустотелых прямоугольного или трапециевидного сечения) стоек и металлического </a:t>
            </a:r>
            <a:r>
              <a:rPr lang="ru-RU" sz="2400" dirty="0" err="1"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верхняка</a:t>
            </a: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 из </a:t>
            </a:r>
            <a:r>
              <a:rPr lang="ru-RU" sz="2400" dirty="0" err="1"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спецпрофиля</a:t>
            </a: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 </a:t>
            </a:r>
            <a:r>
              <a:rPr lang="ru-RU" sz="2400" dirty="0" err="1"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двутавра</a:t>
            </a: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 реже рельса.</a:t>
            </a:r>
            <a:endParaRPr lang="ru-RU" sz="2400" dirty="0">
              <a:ln>
                <a:solidFill>
                  <a:sysClr val="windowText" lastClr="000000"/>
                </a:solidFill>
              </a:ln>
              <a:effectLst>
                <a:glow rad="101600">
                  <a:schemeClr val="bg1">
                    <a:alpha val="60000"/>
                  </a:schemeClr>
                </a:glow>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53249" name="Picture 1"/>
          <p:cNvPicPr>
            <a:picLocks noChangeAspect="1" noChangeArrowheads="1"/>
          </p:cNvPicPr>
          <p:nvPr/>
        </p:nvPicPr>
        <p:blipFill>
          <a:blip r:embed="rId3" cstate="print"/>
          <a:srcRect l="51189" t="17259" r="8964" b="1099"/>
          <a:stretch>
            <a:fillRect/>
          </a:stretch>
        </p:blipFill>
        <p:spPr bwMode="auto">
          <a:xfrm>
            <a:off x="1619672" y="0"/>
            <a:ext cx="5976664" cy="6858000"/>
          </a:xfrm>
          <a:prstGeom prst="rect">
            <a:avLst/>
          </a:prstGeom>
          <a:ln>
            <a:noFill/>
          </a:ln>
          <a:effectLst>
            <a:softEdge rad="112500"/>
          </a:effectLst>
        </p:spPr>
      </p:pic>
    </p:spTree>
  </p:cSld>
  <p:clrMapOvr>
    <a:masterClrMapping/>
  </p:clrMapOvr>
  <p:transition spd="med">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Выноска-облако 3"/>
          <p:cNvSpPr/>
          <p:nvPr/>
        </p:nvSpPr>
        <p:spPr>
          <a:xfrm>
            <a:off x="1835696" y="0"/>
            <a:ext cx="7308304" cy="3456384"/>
          </a:xfrm>
          <a:prstGeom prst="cloudCallout">
            <a:avLst>
              <a:gd name="adj1" fmla="val -46360"/>
              <a:gd name="adj2" fmla="val 55686"/>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ln>
                  <a:solidFill>
                    <a:schemeClr val="tx1"/>
                  </a:solidFill>
                </a:ln>
                <a:effectLst>
                  <a:outerShdw blurRad="38100" dist="38100" dir="2700000" algn="tl">
                    <a:srgbClr val="000000">
                      <a:alpha val="43137"/>
                    </a:srgbClr>
                  </a:outerShdw>
                </a:effectLst>
                <a:latin typeface="Corbel" pitchFamily="34" charset="0"/>
              </a:rPr>
              <a:t>А сейчас подытожим нашу лекцию небольшой самопроверкой!</a:t>
            </a:r>
          </a:p>
          <a:p>
            <a:pPr algn="ctr"/>
            <a:r>
              <a:rPr lang="ru-RU" dirty="0" smtClean="0">
                <a:ln>
                  <a:solidFill>
                    <a:schemeClr val="tx1"/>
                  </a:solidFill>
                </a:ln>
                <a:effectLst>
                  <a:outerShdw blurRad="38100" dist="38100" dir="2700000" algn="tl">
                    <a:srgbClr val="000000">
                      <a:alpha val="43137"/>
                    </a:srgbClr>
                  </a:outerShdw>
                </a:effectLst>
                <a:latin typeface="Corbel" pitchFamily="34" charset="0"/>
              </a:rPr>
              <a:t>…</a:t>
            </a:r>
          </a:p>
          <a:p>
            <a:pPr algn="ctr"/>
            <a:r>
              <a:rPr lang="ru-RU" dirty="0" smtClean="0">
                <a:ln>
                  <a:solidFill>
                    <a:schemeClr val="tx1"/>
                  </a:solidFill>
                </a:ln>
                <a:effectLst>
                  <a:outerShdw blurRad="38100" dist="38100" dir="2700000" algn="tl">
                    <a:srgbClr val="000000">
                      <a:alpha val="43137"/>
                    </a:srgbClr>
                  </a:outerShdw>
                </a:effectLst>
                <a:latin typeface="Corbel" pitchFamily="34" charset="0"/>
              </a:rPr>
              <a:t>Начнем!)</a:t>
            </a:r>
            <a:endParaRPr lang="ru-RU" dirty="0">
              <a:ln>
                <a:solidFill>
                  <a:schemeClr val="tx1"/>
                </a:solidFill>
              </a:ln>
            </a:endParaRPr>
          </a:p>
        </p:txBody>
      </p:sp>
      <p:pic>
        <p:nvPicPr>
          <p:cNvPr id="5" name="Picture 8" descr="http://www.beroepen-plaatjes.nl/files/beroepen-plaatjes/mijnwerkers/mijnwerkers-5328466.gif"/>
          <p:cNvPicPr>
            <a:picLocks noChangeAspect="1" noChangeArrowheads="1"/>
          </p:cNvPicPr>
          <p:nvPr/>
        </p:nvPicPr>
        <p:blipFill>
          <a:blip r:embed="rId3" cstate="print"/>
          <a:srcRect/>
          <a:stretch>
            <a:fillRect/>
          </a:stretch>
        </p:blipFill>
        <p:spPr bwMode="auto">
          <a:xfrm>
            <a:off x="0" y="2492896"/>
            <a:ext cx="2760246" cy="410445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395536" y="1340768"/>
            <a:ext cx="8352929" cy="5139869"/>
          </a:xfrm>
          <a:prstGeom prst="rect">
            <a:avLst/>
          </a:prstGeom>
        </p:spPr>
        <p:txBody>
          <a:bodyPr wrap="square">
            <a:spAutoFit/>
          </a:bodyPr>
          <a:lstStyle/>
          <a:p>
            <a:pPr marL="342900" indent="-342900" algn="ctr">
              <a:buAutoNum type="arabicParenR"/>
            </a:pPr>
            <a:r>
              <a:rPr lang="ru-RU" sz="28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Что такое горная крепь?</a:t>
            </a:r>
          </a:p>
          <a:p>
            <a:pPr marL="342900" indent="-342900" algn="ctr">
              <a:buAutoNum type="arabicParenR"/>
            </a:pPr>
            <a:endParaRPr lang="ru-RU" sz="28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endParaRPr>
          </a:p>
          <a:p>
            <a:pPr marL="342900" indent="-342900" algn="ctr">
              <a:buAutoNum type="arabicParenR"/>
            </a:pPr>
            <a:r>
              <a:rPr lang="ru-RU" sz="28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На сколько видов подразделяется  горная крепь?</a:t>
            </a:r>
          </a:p>
          <a:p>
            <a:pPr marL="342900" indent="-342900" algn="ctr">
              <a:buAutoNum type="arabicParenR"/>
            </a:pPr>
            <a:endParaRPr lang="ru-RU" sz="28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endParaRPr>
          </a:p>
          <a:p>
            <a:pPr marL="342900" indent="-342900" algn="ctr">
              <a:buAutoNum type="arabicParenR"/>
            </a:pPr>
            <a:r>
              <a:rPr lang="ru-RU" sz="28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По характеру работы горная крепь бывает?</a:t>
            </a:r>
          </a:p>
          <a:p>
            <a:pPr marL="342900" indent="-342900" algn="ctr">
              <a:buAutoNum type="arabicParenR"/>
            </a:pPr>
            <a:endParaRPr lang="ru-RU" sz="28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endParaRPr>
          </a:p>
          <a:p>
            <a:pPr marL="342900" indent="-342900" algn="ctr">
              <a:buAutoNum type="arabicParenR"/>
            </a:pPr>
            <a:r>
              <a:rPr lang="ru-RU" sz="28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По виду выработки горная крепь бывает?</a:t>
            </a:r>
          </a:p>
          <a:p>
            <a:pPr marL="342900" indent="-342900" algn="ctr">
              <a:buAutoNum type="arabicParenR"/>
            </a:pPr>
            <a:endParaRPr lang="ru-RU" sz="28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endParaRPr>
          </a:p>
          <a:p>
            <a:pPr marL="342900" indent="-342900" algn="ctr">
              <a:buAutoNum type="arabicParenR"/>
            </a:pPr>
            <a:r>
              <a:rPr lang="ru-RU" sz="28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В металлической крепи в основном какие металлы используют?</a:t>
            </a:r>
          </a:p>
          <a:p>
            <a:pPr marL="342900" indent="-342900" algn="ctr">
              <a:buAutoNum type="arabicParenR"/>
            </a:pPr>
            <a:endPar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endParaRPr>
          </a:p>
          <a:p>
            <a:pPr marL="342900" indent="-342900" algn="ctr">
              <a:buAutoNum type="arabicParenR"/>
            </a:pPr>
            <a:endParaRPr lang="ru-RU" sz="2400" dirty="0"/>
          </a:p>
        </p:txBody>
      </p:sp>
    </p:spTree>
  </p:cSld>
  <p:clrMapOvr>
    <a:masterClrMapping/>
  </p:clrMapOvr>
  <p:transition spd="med">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Прямоугольник 4"/>
          <p:cNvSpPr/>
          <p:nvPr/>
        </p:nvSpPr>
        <p:spPr>
          <a:xfrm>
            <a:off x="467544" y="548680"/>
            <a:ext cx="8280920" cy="5632311"/>
          </a:xfrm>
          <a:prstGeom prst="rect">
            <a:avLst/>
          </a:prstGeom>
        </p:spPr>
        <p:txBody>
          <a:bodyPr wrap="square">
            <a:spAutoFit/>
          </a:bodyPr>
          <a:lstStyle/>
          <a:p>
            <a:pPr marL="342900" indent="-342900" algn="ct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6) Какие достоинства и недостатки имеет металлическая крепь?</a:t>
            </a:r>
          </a:p>
          <a:p>
            <a:pPr marL="342900" indent="-342900" algn="ctr"/>
            <a:endPar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endParaRPr>
          </a:p>
          <a:p>
            <a:pPr marL="342900" indent="-342900" algn="ct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7) В деревянной крепи </a:t>
            </a:r>
            <a:r>
              <a:rPr lang="ru-RU" sz="2400" dirty="0" err="1"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приемуществено</a:t>
            </a: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 какие сорта дерева используют?</a:t>
            </a:r>
          </a:p>
          <a:p>
            <a:pPr marL="342900" indent="-342900" algn="ctr"/>
            <a:endPar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endParaRPr>
          </a:p>
          <a:p>
            <a:pPr marL="342900" indent="-342900" algn="ct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8) Какие виды соединения деревянных стоек с </a:t>
            </a:r>
            <a:r>
              <a:rPr lang="ru-RU" sz="2400" dirty="0" err="1"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верхняком</a:t>
            </a: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 вы запомнили?</a:t>
            </a:r>
          </a:p>
          <a:p>
            <a:pPr marL="342900" indent="-342900" algn="ctr"/>
            <a:endPar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endParaRPr>
          </a:p>
          <a:p>
            <a:pPr marL="342900" indent="-342900" algn="ct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9) Срок службы бетонной крепи?</a:t>
            </a:r>
          </a:p>
          <a:p>
            <a:pPr marL="342900" indent="-342900" algn="ctr"/>
            <a:endPar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endParaRPr>
          </a:p>
          <a:p>
            <a:pPr marL="342900" indent="-342900" algn="ct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10) Какая толщина бетонной крепи в горизонтальной и наклонной выработке используется?</a:t>
            </a:r>
          </a:p>
          <a:p>
            <a:pPr marL="342900" indent="-342900" algn="ctr"/>
            <a:endPar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endParaRPr>
          </a:p>
          <a:p>
            <a:pPr marL="342900" indent="-342900" algn="ct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11)  В тех же выработках, но только толщена стен?</a:t>
            </a:r>
          </a:p>
        </p:txBody>
      </p:sp>
    </p:spTree>
  </p:cSld>
  <p:clrMapOvr>
    <a:masterClrMapping/>
  </p:clrMapOvr>
  <p:transition spd="med">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Прямоугольник 4"/>
          <p:cNvSpPr/>
          <p:nvPr/>
        </p:nvSpPr>
        <p:spPr>
          <a:xfrm>
            <a:off x="683568" y="692696"/>
            <a:ext cx="7920880" cy="4154984"/>
          </a:xfrm>
          <a:prstGeom prst="rect">
            <a:avLst/>
          </a:prstGeom>
        </p:spPr>
        <p:txBody>
          <a:bodyPr wrap="square">
            <a:spAutoFit/>
          </a:bodyPr>
          <a:lstStyle/>
          <a:p>
            <a:pPr marL="342900" indent="-342900" algn="ct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12) Каменная горная крепь по характеру работы подразделяется на:?</a:t>
            </a:r>
          </a:p>
          <a:p>
            <a:pPr marL="342900" indent="-342900" algn="ctr"/>
            <a:endPar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endParaRPr>
          </a:p>
          <a:p>
            <a:pPr marL="342900" indent="-342900" algn="ct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13) Какие недостатки каменной крепи вы запомнили?</a:t>
            </a:r>
          </a:p>
          <a:p>
            <a:pPr marL="342900" indent="-342900" algn="ctr"/>
            <a:endPar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endParaRPr>
          </a:p>
          <a:p>
            <a:pPr marL="342900" indent="-342900" algn="ct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14) Железобетонная крепь на какие делится?</a:t>
            </a:r>
          </a:p>
          <a:p>
            <a:pPr marL="342900" indent="-342900" algn="ctr"/>
            <a:endPar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endParaRPr>
          </a:p>
          <a:p>
            <a:pPr marL="342900" indent="-342900" algn="ct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15) Для чего служит анкерная крепь в слоистых породах?</a:t>
            </a:r>
          </a:p>
          <a:p>
            <a:pPr marL="342900" indent="-342900" algn="ctr"/>
            <a:endPar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endParaRPr>
          </a:p>
          <a:p>
            <a:pPr marL="342900" indent="-342900" algn="ctr"/>
            <a:r>
              <a:rPr lang="ru-RU" sz="2400" dirty="0" smtClean="0">
                <a:ln>
                  <a:solidFill>
                    <a:sysClr val="windowText" lastClr="000000"/>
                  </a:solidFill>
                </a:ln>
                <a:effectLst>
                  <a:glow rad="101600">
                    <a:schemeClr val="bg1">
                      <a:alpha val="60000"/>
                    </a:schemeClr>
                  </a:glow>
                  <a:outerShdw blurRad="38100" dist="38100" dir="2700000" algn="tl">
                    <a:srgbClr val="000000">
                      <a:alpha val="43137"/>
                    </a:srgbClr>
                  </a:outerShdw>
                </a:effectLst>
              </a:rPr>
              <a:t>16) В смешенной горной крепи какая форма сечения выработки получила наибольшее распространение?</a:t>
            </a:r>
          </a:p>
        </p:txBody>
      </p:sp>
    </p:spTree>
  </p:cSld>
  <p:clrMapOvr>
    <a:masterClrMapping/>
  </p:clrMapOvr>
  <p:transition spd="med">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Выноска-облако 3"/>
          <p:cNvSpPr/>
          <p:nvPr/>
        </p:nvSpPr>
        <p:spPr>
          <a:xfrm>
            <a:off x="1835696" y="0"/>
            <a:ext cx="7308304" cy="3456384"/>
          </a:xfrm>
          <a:prstGeom prst="cloudCallout">
            <a:avLst>
              <a:gd name="adj1" fmla="val -46360"/>
              <a:gd name="adj2" fmla="val 55686"/>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ln>
                  <a:solidFill>
                    <a:schemeClr val="tx1"/>
                  </a:solidFill>
                </a:ln>
              </a:rPr>
              <a:t>СПАСИБО ЗА ВНИМАНИЕ РЕБЯТА , </a:t>
            </a:r>
          </a:p>
          <a:p>
            <a:pPr algn="ctr"/>
            <a:r>
              <a:rPr lang="ru-RU" dirty="0" smtClean="0">
                <a:ln>
                  <a:solidFill>
                    <a:schemeClr val="tx1"/>
                  </a:solidFill>
                </a:ln>
              </a:rPr>
              <a:t>УВИДИМСЯ В ШАХТЕ )</a:t>
            </a:r>
            <a:endParaRPr lang="ru-RU" dirty="0">
              <a:ln>
                <a:solidFill>
                  <a:schemeClr val="tx1"/>
                </a:solidFill>
              </a:ln>
            </a:endParaRPr>
          </a:p>
        </p:txBody>
      </p:sp>
      <p:pic>
        <p:nvPicPr>
          <p:cNvPr id="5" name="Picture 8" descr="http://www.beroepen-plaatjes.nl/files/beroepen-plaatjes/mijnwerkers/mijnwerkers-5328466.gif"/>
          <p:cNvPicPr>
            <a:picLocks noChangeAspect="1" noChangeArrowheads="1"/>
          </p:cNvPicPr>
          <p:nvPr/>
        </p:nvPicPr>
        <p:blipFill>
          <a:blip r:embed="rId3" cstate="print"/>
          <a:srcRect/>
          <a:stretch>
            <a:fillRect/>
          </a:stretch>
        </p:blipFill>
        <p:spPr bwMode="auto">
          <a:xfrm>
            <a:off x="0" y="2492896"/>
            <a:ext cx="2760246" cy="4104456"/>
          </a:xfrm>
          <a:prstGeom prst="rect">
            <a:avLst/>
          </a:prstGeom>
          <a:ln>
            <a:noFill/>
          </a:ln>
          <a:effectLst>
            <a:outerShdw blurRad="292100" dist="139700" dir="2700000" algn="tl" rotWithShape="0">
              <a:srgbClr val="333333">
                <a:alpha val="65000"/>
              </a:srgbClr>
            </a:outerShdw>
          </a:effectLst>
        </p:spPr>
      </p:pic>
      <p:sp>
        <p:nvSpPr>
          <p:cNvPr id="6" name="Улыбающееся лицо 5"/>
          <p:cNvSpPr/>
          <p:nvPr/>
        </p:nvSpPr>
        <p:spPr>
          <a:xfrm rot="1146696">
            <a:off x="6869490" y="829947"/>
            <a:ext cx="1008112" cy="1008112"/>
          </a:xfrm>
          <a:prstGeom prst="smileyFace">
            <a:avLst>
              <a:gd name="adj" fmla="val 4653"/>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Tree>
  </p:cSld>
  <p:clrMapOvr>
    <a:masterClrMapping/>
  </p:clrMapOvr>
  <p:transition spd="med">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fade/>
  </p:transition>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1860</TotalTime>
  <Words>1877</Words>
  <Application>Microsoft Office PowerPoint</Application>
  <PresentationFormat>Экран (4:3)</PresentationFormat>
  <Paragraphs>158</Paragraphs>
  <Slides>50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50</vt:i4>
      </vt:variant>
    </vt:vector>
  </HeadingPairs>
  <TitlesOfParts>
    <vt:vector size="51" baseType="lpstr">
      <vt:lpstr>Тема Office</vt:lpstr>
      <vt:lpstr>КРЕПЬ. ВИДЫ ШАХТНОЙ КРЕПИ.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MultiDVD Team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КРЕПЬ. ВЫДЫ ШАХТНОЙ КРЕПИ.</dc:title>
  <dc:creator>Home</dc:creator>
  <cp:lastModifiedBy>Админ</cp:lastModifiedBy>
  <cp:revision>7</cp:revision>
  <dcterms:created xsi:type="dcterms:W3CDTF">2015-12-04T13:49:00Z</dcterms:created>
  <dcterms:modified xsi:type="dcterms:W3CDTF">2017-10-18T11:16:48Z</dcterms:modified>
</cp:coreProperties>
</file>